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18288000" cy="10287000"/>
  <p:notesSz cx="6858000" cy="9144000"/>
  <p:embeddedFontLst>
    <p:embeddedFont>
      <p:font typeface="Antic Bold" panose="020B0604020202020204" charset="0"/>
      <p:regular r:id="rId19"/>
    </p:embeddedFont>
    <p:embeddedFont>
      <p:font typeface="Canva Sans" panose="020B0604020202020204" charset="0"/>
      <p:regular r:id="rId20"/>
    </p:embeddedFont>
    <p:embeddedFont>
      <p:font typeface="Canva Sans Bold" panose="020B0604020202020204" charset="0"/>
      <p:regular r:id="rId21"/>
    </p:embeddedFont>
    <p:embeddedFont>
      <p:font typeface="Gagalin" panose="020B0604020202020204" charset="0"/>
      <p:regular r:id="rId22"/>
    </p:embeddedFont>
    <p:embeddedFont>
      <p:font typeface="Scripter" panose="020B0604020202020204" charset="0"/>
      <p:regular r:id="rId2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39" d="100"/>
          <a:sy n="39" d="100"/>
        </p:scale>
        <p:origin x="868" y="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9/18/2024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9/18/2024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svg"/><Relationship Id="rId2" Type="http://schemas.openxmlformats.org/officeDocument/2006/relationships/image" Target="../media/image1.jpe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svg"/><Relationship Id="rId4" Type="http://schemas.openxmlformats.org/officeDocument/2006/relationships/image" Target="../media/image3.svg"/><Relationship Id="rId9" Type="http://schemas.openxmlformats.org/officeDocument/2006/relationships/image" Target="../media/image8.png"/><Relationship Id="rId14" Type="http://schemas.openxmlformats.org/officeDocument/2006/relationships/image" Target="../media/image13.sv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13" Type="http://schemas.openxmlformats.org/officeDocument/2006/relationships/image" Target="../media/image20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12" Type="http://schemas.openxmlformats.org/officeDocument/2006/relationships/image" Target="../media/image19.svg"/><Relationship Id="rId2" Type="http://schemas.openxmlformats.org/officeDocument/2006/relationships/image" Target="../media/image1.jpeg"/><Relationship Id="rId16" Type="http://schemas.openxmlformats.org/officeDocument/2006/relationships/image" Target="../media/image13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svg"/><Relationship Id="rId11" Type="http://schemas.openxmlformats.org/officeDocument/2006/relationships/image" Target="../media/image18.png"/><Relationship Id="rId5" Type="http://schemas.openxmlformats.org/officeDocument/2006/relationships/image" Target="../media/image8.png"/><Relationship Id="rId15" Type="http://schemas.openxmlformats.org/officeDocument/2006/relationships/image" Target="../media/image12.png"/><Relationship Id="rId10" Type="http://schemas.openxmlformats.org/officeDocument/2006/relationships/image" Target="../media/image17.svg"/><Relationship Id="rId4" Type="http://schemas.openxmlformats.org/officeDocument/2006/relationships/image" Target="../media/image7.svg"/><Relationship Id="rId9" Type="http://schemas.openxmlformats.org/officeDocument/2006/relationships/image" Target="../media/image16.png"/><Relationship Id="rId14" Type="http://schemas.openxmlformats.org/officeDocument/2006/relationships/image" Target="../media/image21.sv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13" Type="http://schemas.openxmlformats.org/officeDocument/2006/relationships/image" Target="../media/image24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12" Type="http://schemas.openxmlformats.org/officeDocument/2006/relationships/image" Target="../media/image13.svg"/><Relationship Id="rId2" Type="http://schemas.openxmlformats.org/officeDocument/2006/relationships/image" Target="../media/image1.jpeg"/><Relationship Id="rId16" Type="http://schemas.openxmlformats.org/officeDocument/2006/relationships/image" Target="../media/image27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svg"/><Relationship Id="rId11" Type="http://schemas.openxmlformats.org/officeDocument/2006/relationships/image" Target="../media/image12.png"/><Relationship Id="rId5" Type="http://schemas.openxmlformats.org/officeDocument/2006/relationships/image" Target="../media/image8.png"/><Relationship Id="rId15" Type="http://schemas.openxmlformats.org/officeDocument/2006/relationships/image" Target="../media/image26.png"/><Relationship Id="rId10" Type="http://schemas.openxmlformats.org/officeDocument/2006/relationships/image" Target="../media/image23.svg"/><Relationship Id="rId4" Type="http://schemas.openxmlformats.org/officeDocument/2006/relationships/image" Target="../media/image7.svg"/><Relationship Id="rId9" Type="http://schemas.openxmlformats.org/officeDocument/2006/relationships/image" Target="../media/image22.png"/><Relationship Id="rId14" Type="http://schemas.openxmlformats.org/officeDocument/2006/relationships/image" Target="../media/image25.sv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sv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svg"/><Relationship Id="rId11" Type="http://schemas.openxmlformats.org/officeDocument/2006/relationships/image" Target="../media/image10.png"/><Relationship Id="rId5" Type="http://schemas.openxmlformats.org/officeDocument/2006/relationships/image" Target="../media/image12.png"/><Relationship Id="rId10" Type="http://schemas.openxmlformats.org/officeDocument/2006/relationships/image" Target="../media/image9.svg"/><Relationship Id="rId4" Type="http://schemas.openxmlformats.org/officeDocument/2006/relationships/image" Target="../media/image3.svg"/><Relationship Id="rId9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12" Type="http://schemas.openxmlformats.org/officeDocument/2006/relationships/image" Target="../media/image2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svg"/><Relationship Id="rId11" Type="http://schemas.openxmlformats.org/officeDocument/2006/relationships/image" Target="../media/image28.jpeg"/><Relationship Id="rId5" Type="http://schemas.openxmlformats.org/officeDocument/2006/relationships/image" Target="../media/image8.png"/><Relationship Id="rId10" Type="http://schemas.openxmlformats.org/officeDocument/2006/relationships/image" Target="../media/image13.svg"/><Relationship Id="rId4" Type="http://schemas.openxmlformats.org/officeDocument/2006/relationships/image" Target="../media/image7.svg"/><Relationship Id="rId9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png"/><Relationship Id="rId4" Type="http://schemas.openxmlformats.org/officeDocument/2006/relationships/image" Target="../media/image13.sv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svg"/><Relationship Id="rId3" Type="http://schemas.openxmlformats.org/officeDocument/2006/relationships/image" Target="../media/image12.png"/><Relationship Id="rId7" Type="http://schemas.openxmlformats.org/officeDocument/2006/relationships/image" Target="../media/image3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svg"/><Relationship Id="rId5" Type="http://schemas.openxmlformats.org/officeDocument/2006/relationships/image" Target="../media/image31.png"/><Relationship Id="rId10" Type="http://schemas.openxmlformats.org/officeDocument/2006/relationships/image" Target="../media/image30.png"/><Relationship Id="rId4" Type="http://schemas.openxmlformats.org/officeDocument/2006/relationships/image" Target="../media/image13.svg"/><Relationship Id="rId9" Type="http://schemas.openxmlformats.org/officeDocument/2006/relationships/image" Target="../media/image3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svg"/><Relationship Id="rId13" Type="http://schemas.openxmlformats.org/officeDocument/2006/relationships/image" Target="../media/image11.svg"/><Relationship Id="rId3" Type="http://schemas.openxmlformats.org/officeDocument/2006/relationships/image" Target="../media/image12.png"/><Relationship Id="rId7" Type="http://schemas.openxmlformats.org/officeDocument/2006/relationships/image" Target="../media/image33.png"/><Relationship Id="rId12" Type="http://schemas.openxmlformats.org/officeDocument/2006/relationships/image" Target="../media/image1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svg"/><Relationship Id="rId11" Type="http://schemas.openxmlformats.org/officeDocument/2006/relationships/image" Target="../media/image7.svg"/><Relationship Id="rId5" Type="http://schemas.openxmlformats.org/officeDocument/2006/relationships/image" Target="../media/image31.png"/><Relationship Id="rId10" Type="http://schemas.openxmlformats.org/officeDocument/2006/relationships/image" Target="../media/image6.png"/><Relationship Id="rId4" Type="http://schemas.openxmlformats.org/officeDocument/2006/relationships/image" Target="../media/image13.svg"/><Relationship Id="rId9" Type="http://schemas.openxmlformats.org/officeDocument/2006/relationships/image" Target="../media/image36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13" Type="http://schemas.openxmlformats.org/officeDocument/2006/relationships/image" Target="../media/image33.png"/><Relationship Id="rId3" Type="http://schemas.openxmlformats.org/officeDocument/2006/relationships/image" Target="../media/image12.png"/><Relationship Id="rId7" Type="http://schemas.openxmlformats.org/officeDocument/2006/relationships/image" Target="../media/image10.png"/><Relationship Id="rId12" Type="http://schemas.openxmlformats.org/officeDocument/2006/relationships/image" Target="../media/image7.svg"/><Relationship Id="rId2" Type="http://schemas.openxmlformats.org/officeDocument/2006/relationships/image" Target="../media/image1.jpeg"/><Relationship Id="rId16" Type="http://schemas.openxmlformats.org/officeDocument/2006/relationships/image" Target="../media/image32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svg"/><Relationship Id="rId11" Type="http://schemas.openxmlformats.org/officeDocument/2006/relationships/image" Target="../media/image6.png"/><Relationship Id="rId5" Type="http://schemas.openxmlformats.org/officeDocument/2006/relationships/image" Target="../media/image16.png"/><Relationship Id="rId15" Type="http://schemas.openxmlformats.org/officeDocument/2006/relationships/image" Target="../media/image31.png"/><Relationship Id="rId10" Type="http://schemas.openxmlformats.org/officeDocument/2006/relationships/image" Target="../media/image9.svg"/><Relationship Id="rId4" Type="http://schemas.openxmlformats.org/officeDocument/2006/relationships/image" Target="../media/image13.svg"/><Relationship Id="rId9" Type="http://schemas.openxmlformats.org/officeDocument/2006/relationships/image" Target="../media/image8.png"/><Relationship Id="rId14" Type="http://schemas.openxmlformats.org/officeDocument/2006/relationships/image" Target="../media/image34.sv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sv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sv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sv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sv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sv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12.png"/><Relationship Id="rId3" Type="http://schemas.openxmlformats.org/officeDocument/2006/relationships/image" Target="../media/image39.png"/><Relationship Id="rId7" Type="http://schemas.openxmlformats.org/officeDocument/2006/relationships/image" Target="../media/image6.png"/><Relationship Id="rId12" Type="http://schemas.openxmlformats.org/officeDocument/2006/relationships/image" Target="../media/image11.sv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svg"/><Relationship Id="rId4" Type="http://schemas.openxmlformats.org/officeDocument/2006/relationships/image" Target="../media/image40.svg"/><Relationship Id="rId9" Type="http://schemas.openxmlformats.org/officeDocument/2006/relationships/image" Target="../media/image8.png"/><Relationship Id="rId1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222" b="-9222"/>
            </a:stretch>
          </a:blipFill>
        </p:spPr>
      </p:sp>
      <p:sp>
        <p:nvSpPr>
          <p:cNvPr id="3" name="Freeform 3"/>
          <p:cNvSpPr/>
          <p:nvPr/>
        </p:nvSpPr>
        <p:spPr>
          <a:xfrm rot="-2104014">
            <a:off x="1119125" y="1172488"/>
            <a:ext cx="4862142" cy="4296366"/>
          </a:xfrm>
          <a:custGeom>
            <a:avLst/>
            <a:gdLst/>
            <a:ahLst/>
            <a:cxnLst/>
            <a:rect l="l" t="t" r="r" b="b"/>
            <a:pathLst>
              <a:path w="4862142" h="4296366">
                <a:moveTo>
                  <a:pt x="0" y="0"/>
                </a:moveTo>
                <a:lnTo>
                  <a:pt x="4862142" y="0"/>
                </a:lnTo>
                <a:lnTo>
                  <a:pt x="4862142" y="4296365"/>
                </a:lnTo>
                <a:lnTo>
                  <a:pt x="0" y="429636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grpSp>
        <p:nvGrpSpPr>
          <p:cNvPr id="4" name="Group 4"/>
          <p:cNvGrpSpPr/>
          <p:nvPr/>
        </p:nvGrpSpPr>
        <p:grpSpPr>
          <a:xfrm>
            <a:off x="1495679" y="165693"/>
            <a:ext cx="15209502" cy="9668035"/>
            <a:chOff x="0" y="0"/>
            <a:chExt cx="20279336" cy="12890714"/>
          </a:xfrm>
        </p:grpSpPr>
        <p:grpSp>
          <p:nvGrpSpPr>
            <p:cNvPr id="5" name="Group 5"/>
            <p:cNvGrpSpPr/>
            <p:nvPr/>
          </p:nvGrpSpPr>
          <p:grpSpPr>
            <a:xfrm rot="-208414">
              <a:off x="330985" y="576929"/>
              <a:ext cx="19393422" cy="11513785"/>
              <a:chOff x="0" y="0"/>
              <a:chExt cx="3444357" cy="2044899"/>
            </a:xfrm>
          </p:grpSpPr>
          <p:sp>
            <p:nvSpPr>
              <p:cNvPr id="6" name="Freeform 6"/>
              <p:cNvSpPr/>
              <p:nvPr/>
            </p:nvSpPr>
            <p:spPr>
              <a:xfrm>
                <a:off x="0" y="0"/>
                <a:ext cx="3444357" cy="2044899"/>
              </a:xfrm>
              <a:custGeom>
                <a:avLst/>
                <a:gdLst/>
                <a:ahLst/>
                <a:cxnLst/>
                <a:rect l="l" t="t" r="r" b="b"/>
                <a:pathLst>
                  <a:path w="3444357" h="2044899">
                    <a:moveTo>
                      <a:pt x="0" y="0"/>
                    </a:moveTo>
                    <a:lnTo>
                      <a:pt x="3444357" y="0"/>
                    </a:lnTo>
                    <a:lnTo>
                      <a:pt x="3444357" y="2044899"/>
                    </a:lnTo>
                    <a:lnTo>
                      <a:pt x="0" y="2044899"/>
                    </a:lnTo>
                    <a:close/>
                  </a:path>
                </a:pathLst>
              </a:custGeom>
              <a:solidFill>
                <a:srgbClr val="FABB17"/>
              </a:solidFill>
              <a:ln w="38100" cap="sq">
                <a:solidFill>
                  <a:srgbClr val="3D4984"/>
                </a:solidFill>
                <a:prstDash val="solid"/>
                <a:miter/>
              </a:ln>
            </p:spPr>
          </p:sp>
          <p:sp>
            <p:nvSpPr>
              <p:cNvPr id="7" name="TextBox 7"/>
              <p:cNvSpPr txBox="1"/>
              <p:nvPr/>
            </p:nvSpPr>
            <p:spPr>
              <a:xfrm>
                <a:off x="0" y="-28575"/>
                <a:ext cx="3444357" cy="2073474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8" name="Group 8"/>
            <p:cNvGrpSpPr/>
            <p:nvPr/>
          </p:nvGrpSpPr>
          <p:grpSpPr>
            <a:xfrm rot="191834">
              <a:off x="585621" y="867431"/>
              <a:ext cx="19388343" cy="11491549"/>
              <a:chOff x="0" y="0"/>
              <a:chExt cx="3443455" cy="2040950"/>
            </a:xfrm>
          </p:grpSpPr>
          <p:sp>
            <p:nvSpPr>
              <p:cNvPr id="9" name="Freeform 9"/>
              <p:cNvSpPr/>
              <p:nvPr/>
            </p:nvSpPr>
            <p:spPr>
              <a:xfrm>
                <a:off x="0" y="0"/>
                <a:ext cx="3443455" cy="2040950"/>
              </a:xfrm>
              <a:custGeom>
                <a:avLst/>
                <a:gdLst/>
                <a:ahLst/>
                <a:cxnLst/>
                <a:rect l="l" t="t" r="r" b="b"/>
                <a:pathLst>
                  <a:path w="3443455" h="2040950">
                    <a:moveTo>
                      <a:pt x="0" y="0"/>
                    </a:moveTo>
                    <a:lnTo>
                      <a:pt x="3443455" y="0"/>
                    </a:lnTo>
                    <a:lnTo>
                      <a:pt x="3443455" y="2040950"/>
                    </a:lnTo>
                    <a:lnTo>
                      <a:pt x="0" y="2040950"/>
                    </a:lnTo>
                    <a:close/>
                  </a:path>
                </a:pathLst>
              </a:custGeom>
              <a:solidFill>
                <a:srgbClr val="CF0A0A"/>
              </a:solidFill>
              <a:ln w="38100" cap="sq">
                <a:solidFill>
                  <a:srgbClr val="3D4984"/>
                </a:solidFill>
                <a:prstDash val="solid"/>
                <a:miter/>
              </a:ln>
            </p:spPr>
          </p:sp>
          <p:sp>
            <p:nvSpPr>
              <p:cNvPr id="10" name="TextBox 10"/>
              <p:cNvSpPr txBox="1"/>
              <p:nvPr/>
            </p:nvSpPr>
            <p:spPr>
              <a:xfrm>
                <a:off x="0" y="-28575"/>
                <a:ext cx="3443455" cy="20695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11" name="Group 11"/>
            <p:cNvGrpSpPr/>
            <p:nvPr/>
          </p:nvGrpSpPr>
          <p:grpSpPr>
            <a:xfrm rot="-66823">
              <a:off x="604733" y="950918"/>
              <a:ext cx="19350118" cy="11324574"/>
              <a:chOff x="0" y="0"/>
              <a:chExt cx="3436666" cy="2011294"/>
            </a:xfrm>
          </p:grpSpPr>
          <p:sp>
            <p:nvSpPr>
              <p:cNvPr id="12" name="Freeform 12"/>
              <p:cNvSpPr/>
              <p:nvPr/>
            </p:nvSpPr>
            <p:spPr>
              <a:xfrm>
                <a:off x="0" y="0"/>
                <a:ext cx="3436666" cy="2011294"/>
              </a:xfrm>
              <a:custGeom>
                <a:avLst/>
                <a:gdLst/>
                <a:ahLst/>
                <a:cxnLst/>
                <a:rect l="l" t="t" r="r" b="b"/>
                <a:pathLst>
                  <a:path w="3436666" h="2011294">
                    <a:moveTo>
                      <a:pt x="0" y="0"/>
                    </a:moveTo>
                    <a:lnTo>
                      <a:pt x="3436666" y="0"/>
                    </a:lnTo>
                    <a:lnTo>
                      <a:pt x="3436666" y="2011294"/>
                    </a:lnTo>
                    <a:lnTo>
                      <a:pt x="0" y="2011294"/>
                    </a:lnTo>
                    <a:close/>
                  </a:path>
                </a:pathLst>
              </a:custGeom>
              <a:solidFill>
                <a:srgbClr val="8C52FF"/>
              </a:solidFill>
              <a:ln w="38100" cap="sq">
                <a:solidFill>
                  <a:srgbClr val="3D4984"/>
                </a:solidFill>
                <a:prstDash val="solid"/>
                <a:miter/>
              </a:ln>
            </p:spPr>
          </p:sp>
          <p:sp>
            <p:nvSpPr>
              <p:cNvPr id="13" name="TextBox 13"/>
              <p:cNvSpPr txBox="1"/>
              <p:nvPr/>
            </p:nvSpPr>
            <p:spPr>
              <a:xfrm>
                <a:off x="0" y="-28575"/>
                <a:ext cx="3436666" cy="2039869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14" name="Group 14"/>
            <p:cNvGrpSpPr/>
            <p:nvPr/>
          </p:nvGrpSpPr>
          <p:grpSpPr>
            <a:xfrm>
              <a:off x="614935" y="995349"/>
              <a:ext cx="19329714" cy="11235713"/>
              <a:chOff x="0" y="0"/>
              <a:chExt cx="3433042" cy="1995512"/>
            </a:xfrm>
          </p:grpSpPr>
          <p:sp>
            <p:nvSpPr>
              <p:cNvPr id="15" name="Freeform 15"/>
              <p:cNvSpPr/>
              <p:nvPr/>
            </p:nvSpPr>
            <p:spPr>
              <a:xfrm>
                <a:off x="0" y="0"/>
                <a:ext cx="3433042" cy="1995512"/>
              </a:xfrm>
              <a:custGeom>
                <a:avLst/>
                <a:gdLst/>
                <a:ahLst/>
                <a:cxnLst/>
                <a:rect l="l" t="t" r="r" b="b"/>
                <a:pathLst>
                  <a:path w="3433042" h="1995512">
                    <a:moveTo>
                      <a:pt x="0" y="0"/>
                    </a:moveTo>
                    <a:lnTo>
                      <a:pt x="3433042" y="0"/>
                    </a:lnTo>
                    <a:lnTo>
                      <a:pt x="3433042" y="1995512"/>
                    </a:lnTo>
                    <a:lnTo>
                      <a:pt x="0" y="1995512"/>
                    </a:lnTo>
                    <a:close/>
                  </a:path>
                </a:pathLst>
              </a:custGeom>
              <a:solidFill>
                <a:srgbClr val="A7EB7C"/>
              </a:solidFill>
              <a:ln w="38100" cap="sq">
                <a:solidFill>
                  <a:srgbClr val="3D4984"/>
                </a:solidFill>
                <a:prstDash val="solid"/>
                <a:miter/>
              </a:ln>
            </p:spPr>
          </p:sp>
          <p:sp>
            <p:nvSpPr>
              <p:cNvPr id="16" name="TextBox 16"/>
              <p:cNvSpPr txBox="1"/>
              <p:nvPr/>
            </p:nvSpPr>
            <p:spPr>
              <a:xfrm>
                <a:off x="0" y="-28575"/>
                <a:ext cx="3433042" cy="2024087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sp>
        <p:nvSpPr>
          <p:cNvPr id="17" name="Freeform 17"/>
          <p:cNvSpPr/>
          <p:nvPr/>
        </p:nvSpPr>
        <p:spPr>
          <a:xfrm rot="9259338" flipH="1">
            <a:off x="13682113" y="6245619"/>
            <a:ext cx="3477159" cy="4586181"/>
          </a:xfrm>
          <a:custGeom>
            <a:avLst/>
            <a:gdLst/>
            <a:ahLst/>
            <a:cxnLst/>
            <a:rect l="l" t="t" r="r" b="b"/>
            <a:pathLst>
              <a:path w="3477159" h="4586181">
                <a:moveTo>
                  <a:pt x="3477159" y="0"/>
                </a:moveTo>
                <a:lnTo>
                  <a:pt x="0" y="0"/>
                </a:lnTo>
                <a:lnTo>
                  <a:pt x="0" y="4586181"/>
                </a:lnTo>
                <a:lnTo>
                  <a:pt x="3477159" y="4586181"/>
                </a:lnTo>
                <a:lnTo>
                  <a:pt x="3477159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grpSp>
        <p:nvGrpSpPr>
          <p:cNvPr id="18" name="Group 18"/>
          <p:cNvGrpSpPr/>
          <p:nvPr/>
        </p:nvGrpSpPr>
        <p:grpSpPr>
          <a:xfrm>
            <a:off x="15169228" y="-301732"/>
            <a:ext cx="3533862" cy="3381444"/>
            <a:chOff x="0" y="0"/>
            <a:chExt cx="4711816" cy="4508593"/>
          </a:xfrm>
        </p:grpSpPr>
        <p:sp>
          <p:nvSpPr>
            <p:cNvPr id="19" name="Freeform 19"/>
            <p:cNvSpPr/>
            <p:nvPr/>
          </p:nvSpPr>
          <p:spPr>
            <a:xfrm rot="5002884">
              <a:off x="148194" y="62100"/>
              <a:ext cx="1890659" cy="1982343"/>
            </a:xfrm>
            <a:custGeom>
              <a:avLst/>
              <a:gdLst/>
              <a:ahLst/>
              <a:cxnLst/>
              <a:rect l="l" t="t" r="r" b="b"/>
              <a:pathLst>
                <a:path w="1890659" h="1982343">
                  <a:moveTo>
                    <a:pt x="0" y="0"/>
                  </a:moveTo>
                  <a:lnTo>
                    <a:pt x="1890660" y="0"/>
                  </a:lnTo>
                  <a:lnTo>
                    <a:pt x="1890660" y="1982343"/>
                  </a:lnTo>
                  <a:lnTo>
                    <a:pt x="0" y="198234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20" name="Freeform 20"/>
            <p:cNvSpPr/>
            <p:nvPr/>
          </p:nvSpPr>
          <p:spPr>
            <a:xfrm rot="10739848">
              <a:off x="2803959" y="1115372"/>
              <a:ext cx="1890659" cy="1982343"/>
            </a:xfrm>
            <a:custGeom>
              <a:avLst/>
              <a:gdLst/>
              <a:ahLst/>
              <a:cxnLst/>
              <a:rect l="l" t="t" r="r" b="b"/>
              <a:pathLst>
                <a:path w="1890659" h="1982343">
                  <a:moveTo>
                    <a:pt x="0" y="0"/>
                  </a:moveTo>
                  <a:lnTo>
                    <a:pt x="1890660" y="0"/>
                  </a:lnTo>
                  <a:lnTo>
                    <a:pt x="1890660" y="1982342"/>
                  </a:lnTo>
                  <a:lnTo>
                    <a:pt x="0" y="198234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9"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21" name="Freeform 21"/>
            <p:cNvSpPr/>
            <p:nvPr/>
          </p:nvSpPr>
          <p:spPr>
            <a:xfrm rot="1377244">
              <a:off x="1241718" y="2236061"/>
              <a:ext cx="1890659" cy="1982343"/>
            </a:xfrm>
            <a:custGeom>
              <a:avLst/>
              <a:gdLst/>
              <a:ahLst/>
              <a:cxnLst/>
              <a:rect l="l" t="t" r="r" b="b"/>
              <a:pathLst>
                <a:path w="1890659" h="1982343">
                  <a:moveTo>
                    <a:pt x="0" y="0"/>
                  </a:moveTo>
                  <a:lnTo>
                    <a:pt x="1890659" y="0"/>
                  </a:lnTo>
                  <a:lnTo>
                    <a:pt x="1890659" y="1982343"/>
                  </a:lnTo>
                  <a:lnTo>
                    <a:pt x="0" y="198234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1">
                <a:extLst>
                  <a:ext uri="{96DAC541-7B7A-43D3-8B79-37D633B846F1}">
                    <asvg:svgBlip xmlns:asvg="http://schemas.microsoft.com/office/drawing/2016/SVG/main" r:embed="rId12"/>
                  </a:ext>
                </a:extLst>
              </a:blip>
              <a:stretch>
                <a:fillRect/>
              </a:stretch>
            </a:blipFill>
          </p:spPr>
        </p:sp>
      </p:grpSp>
      <p:sp>
        <p:nvSpPr>
          <p:cNvPr id="22" name="Freeform 22"/>
          <p:cNvSpPr/>
          <p:nvPr/>
        </p:nvSpPr>
        <p:spPr>
          <a:xfrm rot="-5130068">
            <a:off x="-1522480" y="6898471"/>
            <a:ext cx="4504411" cy="4584642"/>
          </a:xfrm>
          <a:custGeom>
            <a:avLst/>
            <a:gdLst/>
            <a:ahLst/>
            <a:cxnLst/>
            <a:rect l="l" t="t" r="r" b="b"/>
            <a:pathLst>
              <a:path w="4504411" h="4584642">
                <a:moveTo>
                  <a:pt x="0" y="0"/>
                </a:moveTo>
                <a:lnTo>
                  <a:pt x="4504411" y="0"/>
                </a:lnTo>
                <a:lnTo>
                  <a:pt x="4504411" y="4584642"/>
                </a:lnTo>
                <a:lnTo>
                  <a:pt x="0" y="4584642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</p:sp>
      <p:sp>
        <p:nvSpPr>
          <p:cNvPr id="23" name="Freeform 23"/>
          <p:cNvSpPr/>
          <p:nvPr/>
        </p:nvSpPr>
        <p:spPr>
          <a:xfrm>
            <a:off x="2290416" y="1370735"/>
            <a:ext cx="1465982" cy="1708978"/>
          </a:xfrm>
          <a:custGeom>
            <a:avLst/>
            <a:gdLst/>
            <a:ahLst/>
            <a:cxnLst/>
            <a:rect l="l" t="t" r="r" b="b"/>
            <a:pathLst>
              <a:path w="1465982" h="1708978">
                <a:moveTo>
                  <a:pt x="0" y="0"/>
                </a:moveTo>
                <a:lnTo>
                  <a:pt x="1465983" y="0"/>
                </a:lnTo>
                <a:lnTo>
                  <a:pt x="1465983" y="1708978"/>
                </a:lnTo>
                <a:lnTo>
                  <a:pt x="0" y="1708978"/>
                </a:lnTo>
                <a:lnTo>
                  <a:pt x="0" y="0"/>
                </a:lnTo>
                <a:close/>
              </a:path>
            </a:pathLst>
          </a:custGeom>
          <a:blipFill>
            <a:blip r:embed="rId15"/>
            <a:stretch>
              <a:fillRect/>
            </a:stretch>
          </a:blipFill>
        </p:spPr>
      </p:sp>
      <p:sp>
        <p:nvSpPr>
          <p:cNvPr id="24" name="Freeform 24"/>
          <p:cNvSpPr/>
          <p:nvPr/>
        </p:nvSpPr>
        <p:spPr>
          <a:xfrm>
            <a:off x="13039629" y="1388991"/>
            <a:ext cx="2976194" cy="1690722"/>
          </a:xfrm>
          <a:custGeom>
            <a:avLst/>
            <a:gdLst/>
            <a:ahLst/>
            <a:cxnLst/>
            <a:rect l="l" t="t" r="r" b="b"/>
            <a:pathLst>
              <a:path w="2976194" h="1690722">
                <a:moveTo>
                  <a:pt x="0" y="0"/>
                </a:moveTo>
                <a:lnTo>
                  <a:pt x="2976194" y="0"/>
                </a:lnTo>
                <a:lnTo>
                  <a:pt x="2976194" y="1690722"/>
                </a:lnTo>
                <a:lnTo>
                  <a:pt x="0" y="1690722"/>
                </a:lnTo>
                <a:lnTo>
                  <a:pt x="0" y="0"/>
                </a:lnTo>
                <a:close/>
              </a:path>
            </a:pathLst>
          </a:custGeom>
          <a:blipFill>
            <a:blip r:embed="rId16"/>
            <a:stretch>
              <a:fillRect/>
            </a:stretch>
          </a:blipFill>
        </p:spPr>
      </p:sp>
      <p:sp>
        <p:nvSpPr>
          <p:cNvPr id="25" name="TextBox 25"/>
          <p:cNvSpPr txBox="1"/>
          <p:nvPr/>
        </p:nvSpPr>
        <p:spPr>
          <a:xfrm>
            <a:off x="4222724" y="1303266"/>
            <a:ext cx="9059565" cy="23171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160"/>
              </a:lnSpc>
            </a:pPr>
            <a:r>
              <a:rPr lang="en-US" sz="4000" b="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Lembar </a:t>
            </a:r>
            <a:r>
              <a:rPr lang="en-US" sz="4000" b="1" dirty="0" err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Kerja</a:t>
            </a:r>
            <a:endParaRPr lang="en-US" sz="4000" b="1" dirty="0">
              <a:solidFill>
                <a:srgbClr val="000000"/>
              </a:solidFill>
              <a:latin typeface="Canva Sans Bold"/>
              <a:ea typeface="Canva Sans Bold"/>
              <a:cs typeface="Canva Sans Bold"/>
              <a:sym typeface="Canva Sans Bold"/>
            </a:endParaRPr>
          </a:p>
          <a:p>
            <a:pPr algn="ctr">
              <a:lnSpc>
                <a:spcPts val="6160"/>
              </a:lnSpc>
            </a:pPr>
            <a:r>
              <a:rPr lang="en-US" sz="4000" b="1" dirty="0" err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Sesi</a:t>
            </a:r>
            <a:r>
              <a:rPr lang="en-US" sz="4000" b="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BEREHAN</a:t>
            </a:r>
          </a:p>
          <a:p>
            <a:pPr algn="ctr">
              <a:lnSpc>
                <a:spcPts val="6160"/>
              </a:lnSpc>
            </a:pPr>
            <a:r>
              <a:rPr lang="en-US" sz="4000" b="1" dirty="0" err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Pelatihan</a:t>
            </a:r>
            <a:r>
              <a:rPr lang="en-US" sz="4000" b="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Guru </a:t>
            </a:r>
            <a:r>
              <a:rPr lang="en-US" sz="4000" b="1" dirty="0" err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Penggerak</a:t>
            </a:r>
            <a:r>
              <a:rPr lang="en-US" sz="4000" b="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JABAR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2625944" y="4205144"/>
            <a:ext cx="12773702" cy="184665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6000" dirty="0" err="1">
                <a:solidFill>
                  <a:srgbClr val="000000"/>
                </a:solidFill>
                <a:latin typeface="Gagalin"/>
                <a:ea typeface="Gagalin"/>
                <a:cs typeface="Gagalin"/>
                <a:sym typeface="Gagalin"/>
              </a:rPr>
              <a:t>Implementasi</a:t>
            </a:r>
            <a:endParaRPr lang="en-US" sz="6000" dirty="0">
              <a:solidFill>
                <a:srgbClr val="000000"/>
              </a:solidFill>
              <a:latin typeface="Gagalin"/>
              <a:ea typeface="Gagalin"/>
              <a:cs typeface="Gagalin"/>
              <a:sym typeface="Gagalin"/>
            </a:endParaRPr>
          </a:p>
          <a:p>
            <a:pPr algn="ctr"/>
            <a:r>
              <a:rPr lang="en-US" sz="6000" dirty="0" err="1">
                <a:solidFill>
                  <a:srgbClr val="000000"/>
                </a:solidFill>
                <a:latin typeface="Gagalin"/>
                <a:ea typeface="Gagalin"/>
                <a:cs typeface="Gagalin"/>
                <a:sym typeface="Gagalin"/>
              </a:rPr>
              <a:t>Pembelajaran</a:t>
            </a:r>
            <a:r>
              <a:rPr lang="en-US" sz="6000" dirty="0">
                <a:solidFill>
                  <a:srgbClr val="000000"/>
                </a:solidFill>
                <a:latin typeface="Gagalin"/>
                <a:ea typeface="Gagalin"/>
                <a:cs typeface="Gagalin"/>
                <a:sym typeface="Gagalin"/>
              </a:rPr>
              <a:t> </a:t>
            </a:r>
            <a:r>
              <a:rPr lang="en-US" sz="6000" dirty="0" err="1">
                <a:solidFill>
                  <a:srgbClr val="000000"/>
                </a:solidFill>
                <a:latin typeface="Gagalin"/>
                <a:ea typeface="Gagalin"/>
                <a:cs typeface="Gagalin"/>
                <a:sym typeface="Gagalin"/>
              </a:rPr>
              <a:t>Berpusat</a:t>
            </a:r>
            <a:r>
              <a:rPr lang="en-US" sz="6000" dirty="0">
                <a:solidFill>
                  <a:srgbClr val="000000"/>
                </a:solidFill>
                <a:latin typeface="Gagalin"/>
                <a:ea typeface="Gagalin"/>
                <a:cs typeface="Gagalin"/>
                <a:sym typeface="Gagalin"/>
              </a:rPr>
              <a:t> pada </a:t>
            </a:r>
            <a:r>
              <a:rPr lang="en-US" sz="6000" dirty="0" err="1">
                <a:solidFill>
                  <a:srgbClr val="000000"/>
                </a:solidFill>
                <a:latin typeface="Gagalin"/>
                <a:ea typeface="Gagalin"/>
                <a:cs typeface="Gagalin"/>
                <a:sym typeface="Gagalin"/>
              </a:rPr>
              <a:t>Siswa</a:t>
            </a:r>
            <a:endParaRPr lang="en-US" sz="6000" dirty="0">
              <a:solidFill>
                <a:srgbClr val="000000"/>
              </a:solidFill>
              <a:latin typeface="Gagalin"/>
              <a:ea typeface="Gagalin"/>
              <a:cs typeface="Gagalin"/>
              <a:sym typeface="Gagalin"/>
            </a:endParaRPr>
          </a:p>
        </p:txBody>
      </p:sp>
      <p:sp>
        <p:nvSpPr>
          <p:cNvPr id="27" name="TextBox 27"/>
          <p:cNvSpPr txBox="1"/>
          <p:nvPr/>
        </p:nvSpPr>
        <p:spPr>
          <a:xfrm>
            <a:off x="4808572" y="6699043"/>
            <a:ext cx="7887869" cy="18053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 b="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Aip Sutisno, </a:t>
            </a:r>
            <a:r>
              <a:rPr lang="en-US" sz="3399" b="1" dirty="0" err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S.Pd</a:t>
            </a:r>
            <a:r>
              <a:rPr lang="en-US" sz="3399" b="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.</a:t>
            </a:r>
          </a:p>
          <a:p>
            <a:pPr algn="ctr">
              <a:lnSpc>
                <a:spcPts val="4759"/>
              </a:lnSpc>
            </a:pP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NIP 197604082022211006</a:t>
            </a:r>
          </a:p>
          <a:p>
            <a:pPr algn="ctr">
              <a:lnSpc>
                <a:spcPts val="4759"/>
              </a:lnSpc>
            </a:pP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Unit </a:t>
            </a: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Kerja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: SMK Negeri 1 </a:t>
            </a: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Panyingkiran</a:t>
            </a:r>
            <a:endParaRPr lang="en-US" sz="3399" dirty="0">
              <a:solidFill>
                <a:srgbClr val="000000"/>
              </a:solidFill>
              <a:latin typeface="Canva Sans"/>
              <a:ea typeface="Canva Sans"/>
              <a:cs typeface="Canva Sans"/>
              <a:sym typeface="Canva Sans"/>
            </a:endParaRPr>
          </a:p>
        </p:txBody>
      </p:sp>
      <p:sp>
        <p:nvSpPr>
          <p:cNvPr id="28" name="TextBox 28"/>
          <p:cNvSpPr txBox="1"/>
          <p:nvPr/>
        </p:nvSpPr>
        <p:spPr>
          <a:xfrm>
            <a:off x="7714182" y="8610402"/>
            <a:ext cx="1038324" cy="5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2024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222" b="-9222"/>
            </a:stretch>
          </a:blipFill>
        </p:spPr>
      </p:sp>
      <p:sp>
        <p:nvSpPr>
          <p:cNvPr id="3" name="Freeform 3"/>
          <p:cNvSpPr/>
          <p:nvPr/>
        </p:nvSpPr>
        <p:spPr>
          <a:xfrm rot="5871076">
            <a:off x="-250277" y="8177639"/>
            <a:ext cx="985742" cy="1033543"/>
          </a:xfrm>
          <a:custGeom>
            <a:avLst/>
            <a:gdLst/>
            <a:ahLst/>
            <a:cxnLst/>
            <a:rect l="l" t="t" r="r" b="b"/>
            <a:pathLst>
              <a:path w="985742" h="1033543">
                <a:moveTo>
                  <a:pt x="0" y="0"/>
                </a:moveTo>
                <a:lnTo>
                  <a:pt x="985742" y="0"/>
                </a:lnTo>
                <a:lnTo>
                  <a:pt x="985742" y="1033543"/>
                </a:lnTo>
                <a:lnTo>
                  <a:pt x="0" y="103354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9991959">
            <a:off x="953233" y="9055351"/>
            <a:ext cx="985742" cy="1033543"/>
          </a:xfrm>
          <a:custGeom>
            <a:avLst/>
            <a:gdLst/>
            <a:ahLst/>
            <a:cxnLst/>
            <a:rect l="l" t="t" r="r" b="b"/>
            <a:pathLst>
              <a:path w="985742" h="1033543">
                <a:moveTo>
                  <a:pt x="0" y="0"/>
                </a:moveTo>
                <a:lnTo>
                  <a:pt x="985742" y="0"/>
                </a:lnTo>
                <a:lnTo>
                  <a:pt x="985742" y="1033543"/>
                </a:lnTo>
                <a:lnTo>
                  <a:pt x="0" y="103354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2245436">
            <a:off x="18558" y="9417593"/>
            <a:ext cx="985742" cy="1033543"/>
          </a:xfrm>
          <a:custGeom>
            <a:avLst/>
            <a:gdLst/>
            <a:ahLst/>
            <a:cxnLst/>
            <a:rect l="l" t="t" r="r" b="b"/>
            <a:pathLst>
              <a:path w="985742" h="1033543">
                <a:moveTo>
                  <a:pt x="0" y="0"/>
                </a:moveTo>
                <a:lnTo>
                  <a:pt x="985742" y="0"/>
                </a:lnTo>
                <a:lnTo>
                  <a:pt x="985742" y="1033543"/>
                </a:lnTo>
                <a:lnTo>
                  <a:pt x="0" y="1033543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-5400000">
            <a:off x="3129634" y="2454517"/>
            <a:ext cx="5565686" cy="7974166"/>
          </a:xfrm>
          <a:custGeom>
            <a:avLst/>
            <a:gdLst/>
            <a:ahLst/>
            <a:cxnLst/>
            <a:rect l="l" t="t" r="r" b="b"/>
            <a:pathLst>
              <a:path w="5565686" h="7974166">
                <a:moveTo>
                  <a:pt x="0" y="0"/>
                </a:moveTo>
                <a:lnTo>
                  <a:pt x="5565686" y="0"/>
                </a:lnTo>
                <a:lnTo>
                  <a:pt x="5565686" y="7974167"/>
                </a:lnTo>
                <a:lnTo>
                  <a:pt x="0" y="7974167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-519" r="-519"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3175855" y="4665292"/>
            <a:ext cx="5968145" cy="34702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874"/>
              </a:lnSpc>
            </a:pPr>
            <a:r>
              <a:rPr lang="en-US" sz="5499">
                <a:solidFill>
                  <a:srgbClr val="000000"/>
                </a:solidFill>
                <a:latin typeface="Antic Bold"/>
                <a:ea typeface="Antic Bold"/>
                <a:cs typeface="Antic Bold"/>
                <a:sym typeface="Antic Bold"/>
              </a:rPr>
              <a:t>Implementasi</a:t>
            </a:r>
          </a:p>
          <a:p>
            <a:pPr algn="ctr">
              <a:lnSpc>
                <a:spcPts val="6874"/>
              </a:lnSpc>
            </a:pPr>
            <a:r>
              <a:rPr lang="en-US" sz="5499">
                <a:solidFill>
                  <a:srgbClr val="000000"/>
                </a:solidFill>
                <a:latin typeface="Antic Bold"/>
                <a:ea typeface="Antic Bold"/>
                <a:cs typeface="Antic Bold"/>
                <a:sym typeface="Antic Bold"/>
              </a:rPr>
              <a:t>Pembelajaran Berpusat pada</a:t>
            </a:r>
          </a:p>
          <a:p>
            <a:pPr algn="ctr">
              <a:lnSpc>
                <a:spcPts val="6874"/>
              </a:lnSpc>
            </a:pPr>
            <a:r>
              <a:rPr lang="en-US" sz="5499">
                <a:solidFill>
                  <a:srgbClr val="000000"/>
                </a:solidFill>
                <a:latin typeface="Antic Bold"/>
                <a:ea typeface="Antic Bold"/>
                <a:cs typeface="Antic Bold"/>
                <a:sym typeface="Antic Bold"/>
              </a:rPr>
              <a:t>Siswa</a:t>
            </a:r>
          </a:p>
        </p:txBody>
      </p:sp>
      <p:grpSp>
        <p:nvGrpSpPr>
          <p:cNvPr id="8" name="Group 8"/>
          <p:cNvGrpSpPr/>
          <p:nvPr/>
        </p:nvGrpSpPr>
        <p:grpSpPr>
          <a:xfrm>
            <a:off x="4345924" y="813064"/>
            <a:ext cx="9792911" cy="2196826"/>
            <a:chOff x="0" y="0"/>
            <a:chExt cx="2579203" cy="578588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2579203" cy="578588"/>
            </a:xfrm>
            <a:custGeom>
              <a:avLst/>
              <a:gdLst/>
              <a:ahLst/>
              <a:cxnLst/>
              <a:rect l="l" t="t" r="r" b="b"/>
              <a:pathLst>
                <a:path w="2579203" h="578588">
                  <a:moveTo>
                    <a:pt x="2579203" y="0"/>
                  </a:moveTo>
                  <a:lnTo>
                    <a:pt x="0" y="0"/>
                  </a:lnTo>
                  <a:lnTo>
                    <a:pt x="101600" y="289294"/>
                  </a:lnTo>
                  <a:lnTo>
                    <a:pt x="0" y="578588"/>
                  </a:lnTo>
                  <a:lnTo>
                    <a:pt x="2579203" y="578588"/>
                  </a:lnTo>
                  <a:lnTo>
                    <a:pt x="2477603" y="289294"/>
                  </a:lnTo>
                  <a:lnTo>
                    <a:pt x="2579203" y="0"/>
                  </a:lnTo>
                  <a:close/>
                </a:path>
              </a:pathLst>
            </a:custGeom>
            <a:solidFill>
              <a:srgbClr val="3D4984"/>
            </a:solidFill>
          </p:spPr>
        </p:sp>
        <p:sp>
          <p:nvSpPr>
            <p:cNvPr id="10" name="TextBox 10"/>
            <p:cNvSpPr txBox="1"/>
            <p:nvPr/>
          </p:nvSpPr>
          <p:spPr>
            <a:xfrm>
              <a:off x="88900" y="-38100"/>
              <a:ext cx="2401403" cy="61668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748"/>
                </a:lnSpc>
              </a:pPr>
              <a:endParaRPr/>
            </a:p>
          </p:txBody>
        </p:sp>
      </p:grpSp>
      <p:sp>
        <p:nvSpPr>
          <p:cNvPr id="11" name="TextBox 11"/>
          <p:cNvSpPr txBox="1"/>
          <p:nvPr/>
        </p:nvSpPr>
        <p:spPr>
          <a:xfrm>
            <a:off x="1028700" y="838200"/>
            <a:ext cx="16230600" cy="21716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400"/>
              </a:lnSpc>
            </a:pPr>
            <a:r>
              <a:rPr lang="en-US" sz="6000">
                <a:solidFill>
                  <a:srgbClr val="FFFFFF"/>
                </a:solidFill>
                <a:latin typeface="Scripter"/>
                <a:ea typeface="Scripter"/>
                <a:cs typeface="Scripter"/>
                <a:sym typeface="Scripter"/>
              </a:rPr>
              <a:t>Rencana Tindak Lanjut</a:t>
            </a:r>
          </a:p>
          <a:p>
            <a:pPr algn="ctr">
              <a:lnSpc>
                <a:spcPts val="8400"/>
              </a:lnSpc>
            </a:pPr>
            <a:r>
              <a:rPr lang="en-US" sz="6000">
                <a:solidFill>
                  <a:srgbClr val="FFFFFF"/>
                </a:solidFill>
                <a:latin typeface="Scripter"/>
                <a:ea typeface="Scripter"/>
                <a:cs typeface="Scripter"/>
                <a:sym typeface="Scripter"/>
              </a:rPr>
              <a:t>aksi nyata sesi berehan</a:t>
            </a:r>
          </a:p>
        </p:txBody>
      </p:sp>
      <p:grpSp>
        <p:nvGrpSpPr>
          <p:cNvPr id="12" name="Group 12"/>
          <p:cNvGrpSpPr/>
          <p:nvPr/>
        </p:nvGrpSpPr>
        <p:grpSpPr>
          <a:xfrm>
            <a:off x="11430053" y="3147916"/>
            <a:ext cx="4560484" cy="4369470"/>
            <a:chOff x="0" y="0"/>
            <a:chExt cx="6080645" cy="5825960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5739369" cy="5825960"/>
            </a:xfrm>
            <a:custGeom>
              <a:avLst/>
              <a:gdLst/>
              <a:ahLst/>
              <a:cxnLst/>
              <a:rect l="l" t="t" r="r" b="b"/>
              <a:pathLst>
                <a:path w="5739369" h="5825960">
                  <a:moveTo>
                    <a:pt x="0" y="0"/>
                  </a:moveTo>
                  <a:lnTo>
                    <a:pt x="5739369" y="0"/>
                  </a:lnTo>
                  <a:lnTo>
                    <a:pt x="5739369" y="5825960"/>
                  </a:lnTo>
                  <a:lnTo>
                    <a:pt x="0" y="582596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1">
                <a:extLst>
                  <a:ext uri="{96DAC541-7B7A-43D3-8B79-37D633B846F1}">
                    <asvg:svgBlip xmlns:asvg="http://schemas.microsoft.com/office/drawing/2016/SVG/main" r:embed="rId12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4" name="Freeform 14"/>
            <p:cNvSpPr/>
            <p:nvPr/>
          </p:nvSpPr>
          <p:spPr>
            <a:xfrm>
              <a:off x="341276" y="0"/>
              <a:ext cx="5739369" cy="5825960"/>
            </a:xfrm>
            <a:custGeom>
              <a:avLst/>
              <a:gdLst/>
              <a:ahLst/>
              <a:cxnLst/>
              <a:rect l="l" t="t" r="r" b="b"/>
              <a:pathLst>
                <a:path w="5739369" h="5825960">
                  <a:moveTo>
                    <a:pt x="0" y="0"/>
                  </a:moveTo>
                  <a:lnTo>
                    <a:pt x="5739369" y="0"/>
                  </a:lnTo>
                  <a:lnTo>
                    <a:pt x="5739369" y="5825960"/>
                  </a:lnTo>
                  <a:lnTo>
                    <a:pt x="0" y="582596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3">
                <a:extLst>
                  <a:ext uri="{96DAC541-7B7A-43D3-8B79-37D633B846F1}">
                    <asvg:svgBlip xmlns:asvg="http://schemas.microsoft.com/office/drawing/2016/SVG/main" r:embed="rId14"/>
                  </a:ext>
                </a:extLst>
              </a:blip>
              <a:stretch>
                <a:fillRect/>
              </a:stretch>
            </a:blipFill>
          </p:spPr>
        </p:sp>
      </p:grpSp>
      <p:sp>
        <p:nvSpPr>
          <p:cNvPr id="15" name="Freeform 15"/>
          <p:cNvSpPr/>
          <p:nvPr/>
        </p:nvSpPr>
        <p:spPr>
          <a:xfrm rot="-10800000">
            <a:off x="14655410" y="7149579"/>
            <a:ext cx="3946039" cy="4016325"/>
          </a:xfrm>
          <a:custGeom>
            <a:avLst/>
            <a:gdLst/>
            <a:ahLst/>
            <a:cxnLst/>
            <a:rect l="l" t="t" r="r" b="b"/>
            <a:pathLst>
              <a:path w="3946039" h="4016325">
                <a:moveTo>
                  <a:pt x="0" y="0"/>
                </a:moveTo>
                <a:lnTo>
                  <a:pt x="3946039" y="0"/>
                </a:lnTo>
                <a:lnTo>
                  <a:pt x="3946039" y="4016324"/>
                </a:lnTo>
                <a:lnTo>
                  <a:pt x="0" y="4016324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222" b="-9222"/>
            </a:stretch>
          </a:blipFill>
        </p:spPr>
      </p:sp>
      <p:sp>
        <p:nvSpPr>
          <p:cNvPr id="3" name="Freeform 3"/>
          <p:cNvSpPr/>
          <p:nvPr/>
        </p:nvSpPr>
        <p:spPr>
          <a:xfrm rot="5871076">
            <a:off x="-250277" y="8177639"/>
            <a:ext cx="985742" cy="1033543"/>
          </a:xfrm>
          <a:custGeom>
            <a:avLst/>
            <a:gdLst/>
            <a:ahLst/>
            <a:cxnLst/>
            <a:rect l="l" t="t" r="r" b="b"/>
            <a:pathLst>
              <a:path w="985742" h="1033543">
                <a:moveTo>
                  <a:pt x="0" y="0"/>
                </a:moveTo>
                <a:lnTo>
                  <a:pt x="985742" y="0"/>
                </a:lnTo>
                <a:lnTo>
                  <a:pt x="985742" y="1033543"/>
                </a:lnTo>
                <a:lnTo>
                  <a:pt x="0" y="103354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9991959">
            <a:off x="953233" y="9055351"/>
            <a:ext cx="985742" cy="1033543"/>
          </a:xfrm>
          <a:custGeom>
            <a:avLst/>
            <a:gdLst/>
            <a:ahLst/>
            <a:cxnLst/>
            <a:rect l="l" t="t" r="r" b="b"/>
            <a:pathLst>
              <a:path w="985742" h="1033543">
                <a:moveTo>
                  <a:pt x="0" y="0"/>
                </a:moveTo>
                <a:lnTo>
                  <a:pt x="985742" y="0"/>
                </a:lnTo>
                <a:lnTo>
                  <a:pt x="985742" y="1033543"/>
                </a:lnTo>
                <a:lnTo>
                  <a:pt x="0" y="103354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2245436">
            <a:off x="18558" y="9417593"/>
            <a:ext cx="985742" cy="1033543"/>
          </a:xfrm>
          <a:custGeom>
            <a:avLst/>
            <a:gdLst/>
            <a:ahLst/>
            <a:cxnLst/>
            <a:rect l="l" t="t" r="r" b="b"/>
            <a:pathLst>
              <a:path w="985742" h="1033543">
                <a:moveTo>
                  <a:pt x="0" y="0"/>
                </a:moveTo>
                <a:lnTo>
                  <a:pt x="985742" y="0"/>
                </a:lnTo>
                <a:lnTo>
                  <a:pt x="985742" y="1033543"/>
                </a:lnTo>
                <a:lnTo>
                  <a:pt x="0" y="1033543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-5400000">
            <a:off x="3646590" y="934990"/>
            <a:ext cx="7398558" cy="10600190"/>
          </a:xfrm>
          <a:custGeom>
            <a:avLst/>
            <a:gdLst/>
            <a:ahLst/>
            <a:cxnLst/>
            <a:rect l="l" t="t" r="r" b="b"/>
            <a:pathLst>
              <a:path w="7398558" h="10600190">
                <a:moveTo>
                  <a:pt x="0" y="0"/>
                </a:moveTo>
                <a:lnTo>
                  <a:pt x="7398558" y="0"/>
                </a:lnTo>
                <a:lnTo>
                  <a:pt x="7398558" y="10600191"/>
                </a:lnTo>
                <a:lnTo>
                  <a:pt x="0" y="10600191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-519" r="-519"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3375208" y="3377257"/>
            <a:ext cx="8410824" cy="568708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475"/>
              </a:lnSpc>
            </a:pPr>
            <a:r>
              <a:rPr lang="en-US" sz="5980">
                <a:solidFill>
                  <a:srgbClr val="000000"/>
                </a:solidFill>
                <a:latin typeface="Antic Bold"/>
                <a:ea typeface="Antic Bold"/>
                <a:cs typeface="Antic Bold"/>
                <a:sym typeface="Antic Bold"/>
              </a:rPr>
              <a:t>untuk memastikan bahwa setiap siswa dapat mencapai potensi maksimal mereka dan merasa termotivasi dalam proses belajar.</a:t>
            </a:r>
          </a:p>
        </p:txBody>
      </p:sp>
      <p:grpSp>
        <p:nvGrpSpPr>
          <p:cNvPr id="8" name="Group 8"/>
          <p:cNvGrpSpPr/>
          <p:nvPr/>
        </p:nvGrpSpPr>
        <p:grpSpPr>
          <a:xfrm>
            <a:off x="5202716" y="498979"/>
            <a:ext cx="6583317" cy="1800486"/>
            <a:chOff x="0" y="0"/>
            <a:chExt cx="1733878" cy="474202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1733878" cy="474202"/>
            </a:xfrm>
            <a:custGeom>
              <a:avLst/>
              <a:gdLst/>
              <a:ahLst/>
              <a:cxnLst/>
              <a:rect l="l" t="t" r="r" b="b"/>
              <a:pathLst>
                <a:path w="1733878" h="474202">
                  <a:moveTo>
                    <a:pt x="1733878" y="0"/>
                  </a:moveTo>
                  <a:lnTo>
                    <a:pt x="0" y="0"/>
                  </a:lnTo>
                  <a:lnTo>
                    <a:pt x="101600" y="237101"/>
                  </a:lnTo>
                  <a:lnTo>
                    <a:pt x="0" y="474202"/>
                  </a:lnTo>
                  <a:lnTo>
                    <a:pt x="1733878" y="474202"/>
                  </a:lnTo>
                  <a:lnTo>
                    <a:pt x="1632278" y="237101"/>
                  </a:lnTo>
                  <a:lnTo>
                    <a:pt x="1733878" y="0"/>
                  </a:lnTo>
                  <a:close/>
                </a:path>
              </a:pathLst>
            </a:custGeom>
            <a:solidFill>
              <a:srgbClr val="3D4984"/>
            </a:solidFill>
          </p:spPr>
        </p:sp>
        <p:sp>
          <p:nvSpPr>
            <p:cNvPr id="10" name="TextBox 10"/>
            <p:cNvSpPr txBox="1"/>
            <p:nvPr/>
          </p:nvSpPr>
          <p:spPr>
            <a:xfrm>
              <a:off x="88900" y="-38100"/>
              <a:ext cx="1556078" cy="51230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748"/>
                </a:lnSpc>
              </a:pPr>
              <a:endParaRPr/>
            </a:p>
          </p:txBody>
        </p:sp>
      </p:grpSp>
      <p:sp>
        <p:nvSpPr>
          <p:cNvPr id="11" name="TextBox 11"/>
          <p:cNvSpPr txBox="1"/>
          <p:nvPr/>
        </p:nvSpPr>
        <p:spPr>
          <a:xfrm>
            <a:off x="4426293" y="345118"/>
            <a:ext cx="7359740" cy="181293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999"/>
              </a:lnSpc>
            </a:pPr>
            <a:r>
              <a:rPr lang="en-US" sz="9999">
                <a:solidFill>
                  <a:srgbClr val="FFFFFF"/>
                </a:solidFill>
                <a:latin typeface="Scripter"/>
                <a:ea typeface="Scripter"/>
                <a:cs typeface="Scripter"/>
                <a:sym typeface="Scripter"/>
              </a:rPr>
              <a:t>Tujuan</a:t>
            </a:r>
          </a:p>
        </p:txBody>
      </p:sp>
      <p:sp>
        <p:nvSpPr>
          <p:cNvPr id="12" name="Freeform 12"/>
          <p:cNvSpPr/>
          <p:nvPr/>
        </p:nvSpPr>
        <p:spPr>
          <a:xfrm rot="-10800000">
            <a:off x="14655410" y="7149579"/>
            <a:ext cx="3946039" cy="4016325"/>
          </a:xfrm>
          <a:custGeom>
            <a:avLst/>
            <a:gdLst/>
            <a:ahLst/>
            <a:cxnLst/>
            <a:rect l="l" t="t" r="r" b="b"/>
            <a:pathLst>
              <a:path w="3946039" h="4016325">
                <a:moveTo>
                  <a:pt x="0" y="0"/>
                </a:moveTo>
                <a:lnTo>
                  <a:pt x="3946039" y="0"/>
                </a:lnTo>
                <a:lnTo>
                  <a:pt x="3946039" y="4016324"/>
                </a:lnTo>
                <a:lnTo>
                  <a:pt x="0" y="4016324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</p:sp>
      <p:grpSp>
        <p:nvGrpSpPr>
          <p:cNvPr id="13" name="Group 13"/>
          <p:cNvGrpSpPr/>
          <p:nvPr/>
        </p:nvGrpSpPr>
        <p:grpSpPr>
          <a:xfrm>
            <a:off x="13061640" y="2819807"/>
            <a:ext cx="3920937" cy="4647386"/>
            <a:chOff x="0" y="0"/>
            <a:chExt cx="5227917" cy="6196515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5066192" cy="5984516"/>
            </a:xfrm>
            <a:custGeom>
              <a:avLst/>
              <a:gdLst/>
              <a:ahLst/>
              <a:cxnLst/>
              <a:rect l="l" t="t" r="r" b="b"/>
              <a:pathLst>
                <a:path w="5066192" h="5984516">
                  <a:moveTo>
                    <a:pt x="0" y="0"/>
                  </a:moveTo>
                  <a:lnTo>
                    <a:pt x="5066192" y="0"/>
                  </a:lnTo>
                  <a:lnTo>
                    <a:pt x="5066192" y="5984516"/>
                  </a:lnTo>
                  <a:lnTo>
                    <a:pt x="0" y="59845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3">
                <a:extLst>
                  <a:ext uri="{96DAC541-7B7A-43D3-8B79-37D633B846F1}">
                    <asvg:svgBlip xmlns:asvg="http://schemas.microsoft.com/office/drawing/2016/SVG/main" r:embed="rId14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5" name="Freeform 15"/>
            <p:cNvSpPr/>
            <p:nvPr/>
          </p:nvSpPr>
          <p:spPr>
            <a:xfrm>
              <a:off x="161725" y="211999"/>
              <a:ext cx="5066192" cy="5984516"/>
            </a:xfrm>
            <a:custGeom>
              <a:avLst/>
              <a:gdLst/>
              <a:ahLst/>
              <a:cxnLst/>
              <a:rect l="l" t="t" r="r" b="b"/>
              <a:pathLst>
                <a:path w="5066192" h="5984516">
                  <a:moveTo>
                    <a:pt x="0" y="0"/>
                  </a:moveTo>
                  <a:lnTo>
                    <a:pt x="5066192" y="0"/>
                  </a:lnTo>
                  <a:lnTo>
                    <a:pt x="5066192" y="5984516"/>
                  </a:lnTo>
                  <a:lnTo>
                    <a:pt x="0" y="59845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5">
                <a:extLst>
                  <a:ext uri="{96DAC541-7B7A-43D3-8B79-37D633B846F1}">
                    <asvg:svgBlip xmlns:asvg="http://schemas.microsoft.com/office/drawing/2016/SVG/main" r:embed="rId16"/>
                  </a:ext>
                </a:extLst>
              </a:blip>
              <a:stretch>
                <a:fillRect/>
              </a:stretch>
            </a:blipFill>
          </p:spPr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222" b="-9222"/>
            </a:stretch>
          </a:blipFill>
        </p:spPr>
      </p:sp>
      <p:sp>
        <p:nvSpPr>
          <p:cNvPr id="3" name="Freeform 3"/>
          <p:cNvSpPr/>
          <p:nvPr/>
        </p:nvSpPr>
        <p:spPr>
          <a:xfrm rot="1085182" flipH="1">
            <a:off x="11999541" y="1090355"/>
            <a:ext cx="5118959" cy="4523299"/>
          </a:xfrm>
          <a:custGeom>
            <a:avLst/>
            <a:gdLst/>
            <a:ahLst/>
            <a:cxnLst/>
            <a:rect l="l" t="t" r="r" b="b"/>
            <a:pathLst>
              <a:path w="5118959" h="4523299">
                <a:moveTo>
                  <a:pt x="5118959" y="0"/>
                </a:moveTo>
                <a:lnTo>
                  <a:pt x="0" y="0"/>
                </a:lnTo>
                <a:lnTo>
                  <a:pt x="0" y="4523299"/>
                </a:lnTo>
                <a:lnTo>
                  <a:pt x="5118959" y="4523299"/>
                </a:lnTo>
                <a:lnTo>
                  <a:pt x="5118959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grpSp>
        <p:nvGrpSpPr>
          <p:cNvPr id="4" name="Group 4"/>
          <p:cNvGrpSpPr/>
          <p:nvPr/>
        </p:nvGrpSpPr>
        <p:grpSpPr>
          <a:xfrm>
            <a:off x="632583" y="407513"/>
            <a:ext cx="16665465" cy="9099908"/>
            <a:chOff x="0" y="0"/>
            <a:chExt cx="22220620" cy="12133211"/>
          </a:xfrm>
        </p:grpSpPr>
        <p:grpSp>
          <p:nvGrpSpPr>
            <p:cNvPr id="5" name="Group 5"/>
            <p:cNvGrpSpPr/>
            <p:nvPr/>
          </p:nvGrpSpPr>
          <p:grpSpPr>
            <a:xfrm rot="-208414">
              <a:off x="303128" y="637490"/>
              <a:ext cx="21366472" cy="10654077"/>
              <a:chOff x="0" y="0"/>
              <a:chExt cx="3794779" cy="1892211"/>
            </a:xfrm>
          </p:grpSpPr>
          <p:sp>
            <p:nvSpPr>
              <p:cNvPr id="6" name="Freeform 6"/>
              <p:cNvSpPr/>
              <p:nvPr/>
            </p:nvSpPr>
            <p:spPr>
              <a:xfrm>
                <a:off x="0" y="0"/>
                <a:ext cx="3794779" cy="1892211"/>
              </a:xfrm>
              <a:custGeom>
                <a:avLst/>
                <a:gdLst/>
                <a:ahLst/>
                <a:cxnLst/>
                <a:rect l="l" t="t" r="r" b="b"/>
                <a:pathLst>
                  <a:path w="3794779" h="1892211">
                    <a:moveTo>
                      <a:pt x="0" y="0"/>
                    </a:moveTo>
                    <a:lnTo>
                      <a:pt x="3794779" y="0"/>
                    </a:lnTo>
                    <a:lnTo>
                      <a:pt x="3794779" y="1892211"/>
                    </a:lnTo>
                    <a:lnTo>
                      <a:pt x="0" y="1892211"/>
                    </a:lnTo>
                    <a:close/>
                  </a:path>
                </a:pathLst>
              </a:custGeom>
              <a:solidFill>
                <a:srgbClr val="CF0A0A"/>
              </a:solidFill>
              <a:ln w="38100" cap="sq">
                <a:solidFill>
                  <a:srgbClr val="3D4984"/>
                </a:solidFill>
                <a:prstDash val="solid"/>
                <a:miter/>
              </a:ln>
            </p:spPr>
          </p:sp>
          <p:sp>
            <p:nvSpPr>
              <p:cNvPr id="7" name="TextBox 7"/>
              <p:cNvSpPr txBox="1"/>
              <p:nvPr/>
            </p:nvSpPr>
            <p:spPr>
              <a:xfrm>
                <a:off x="0" y="-28575"/>
                <a:ext cx="3794779" cy="1920786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8" name="Group 8"/>
            <p:cNvGrpSpPr/>
            <p:nvPr/>
          </p:nvGrpSpPr>
          <p:grpSpPr>
            <a:xfrm rot="191834">
              <a:off x="585765" y="904846"/>
              <a:ext cx="21354728" cy="10641133"/>
              <a:chOff x="0" y="0"/>
              <a:chExt cx="3792693" cy="1889912"/>
            </a:xfrm>
          </p:grpSpPr>
          <p:sp>
            <p:nvSpPr>
              <p:cNvPr id="9" name="Freeform 9"/>
              <p:cNvSpPr/>
              <p:nvPr/>
            </p:nvSpPr>
            <p:spPr>
              <a:xfrm>
                <a:off x="0" y="0"/>
                <a:ext cx="3792694" cy="1889912"/>
              </a:xfrm>
              <a:custGeom>
                <a:avLst/>
                <a:gdLst/>
                <a:ahLst/>
                <a:cxnLst/>
                <a:rect l="l" t="t" r="r" b="b"/>
                <a:pathLst>
                  <a:path w="3792694" h="1889912">
                    <a:moveTo>
                      <a:pt x="0" y="0"/>
                    </a:moveTo>
                    <a:lnTo>
                      <a:pt x="3792694" y="0"/>
                    </a:lnTo>
                    <a:lnTo>
                      <a:pt x="3792694" y="1889912"/>
                    </a:lnTo>
                    <a:lnTo>
                      <a:pt x="0" y="1889912"/>
                    </a:lnTo>
                    <a:close/>
                  </a:path>
                </a:pathLst>
              </a:custGeom>
              <a:solidFill>
                <a:srgbClr val="A7EB7C"/>
              </a:solidFill>
              <a:ln w="38100" cap="sq">
                <a:solidFill>
                  <a:srgbClr val="3D4984"/>
                </a:solidFill>
                <a:prstDash val="solid"/>
                <a:miter/>
              </a:ln>
            </p:spPr>
          </p:sp>
          <p:sp>
            <p:nvSpPr>
              <p:cNvPr id="10" name="TextBox 10"/>
              <p:cNvSpPr txBox="1"/>
              <p:nvPr/>
            </p:nvSpPr>
            <p:spPr>
              <a:xfrm>
                <a:off x="0" y="-28575"/>
                <a:ext cx="3792693" cy="1918487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11" name="Group 11"/>
            <p:cNvGrpSpPr/>
            <p:nvPr/>
          </p:nvGrpSpPr>
          <p:grpSpPr>
            <a:xfrm rot="-66823">
              <a:off x="629506" y="953555"/>
              <a:ext cx="21267246" cy="10543715"/>
              <a:chOff x="0" y="0"/>
              <a:chExt cx="3777156" cy="1872610"/>
            </a:xfrm>
          </p:grpSpPr>
          <p:sp>
            <p:nvSpPr>
              <p:cNvPr id="12" name="Freeform 12"/>
              <p:cNvSpPr/>
              <p:nvPr/>
            </p:nvSpPr>
            <p:spPr>
              <a:xfrm>
                <a:off x="0" y="0"/>
                <a:ext cx="3777156" cy="1872610"/>
              </a:xfrm>
              <a:custGeom>
                <a:avLst/>
                <a:gdLst/>
                <a:ahLst/>
                <a:cxnLst/>
                <a:rect l="l" t="t" r="r" b="b"/>
                <a:pathLst>
                  <a:path w="3777156" h="1872610">
                    <a:moveTo>
                      <a:pt x="0" y="0"/>
                    </a:moveTo>
                    <a:lnTo>
                      <a:pt x="3777156" y="0"/>
                    </a:lnTo>
                    <a:lnTo>
                      <a:pt x="3777156" y="1872610"/>
                    </a:lnTo>
                    <a:lnTo>
                      <a:pt x="0" y="1872610"/>
                    </a:lnTo>
                    <a:close/>
                  </a:path>
                </a:pathLst>
              </a:custGeom>
              <a:solidFill>
                <a:srgbClr val="FFFFFF"/>
              </a:solidFill>
              <a:ln w="38100" cap="sq">
                <a:solidFill>
                  <a:srgbClr val="3D4984"/>
                </a:solidFill>
                <a:prstDash val="solid"/>
                <a:miter/>
              </a:ln>
            </p:spPr>
          </p:sp>
          <p:sp>
            <p:nvSpPr>
              <p:cNvPr id="13" name="TextBox 13"/>
              <p:cNvSpPr txBox="1"/>
              <p:nvPr/>
            </p:nvSpPr>
            <p:spPr>
              <a:xfrm>
                <a:off x="0" y="-28575"/>
                <a:ext cx="3777156" cy="190118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14" name="Group 14"/>
            <p:cNvGrpSpPr/>
            <p:nvPr/>
          </p:nvGrpSpPr>
          <p:grpSpPr>
            <a:xfrm>
              <a:off x="652528" y="979555"/>
              <a:ext cx="21221202" cy="10491714"/>
              <a:chOff x="0" y="0"/>
              <a:chExt cx="3768979" cy="1863375"/>
            </a:xfrm>
          </p:grpSpPr>
          <p:sp>
            <p:nvSpPr>
              <p:cNvPr id="15" name="Freeform 15"/>
              <p:cNvSpPr/>
              <p:nvPr/>
            </p:nvSpPr>
            <p:spPr>
              <a:xfrm>
                <a:off x="0" y="0"/>
                <a:ext cx="3768979" cy="1863375"/>
              </a:xfrm>
              <a:custGeom>
                <a:avLst/>
                <a:gdLst/>
                <a:ahLst/>
                <a:cxnLst/>
                <a:rect l="l" t="t" r="r" b="b"/>
                <a:pathLst>
                  <a:path w="3768979" h="1863375">
                    <a:moveTo>
                      <a:pt x="0" y="0"/>
                    </a:moveTo>
                    <a:lnTo>
                      <a:pt x="3768979" y="0"/>
                    </a:lnTo>
                    <a:lnTo>
                      <a:pt x="3768979" y="1863375"/>
                    </a:lnTo>
                    <a:lnTo>
                      <a:pt x="0" y="1863375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7AD">
                      <a:alpha val="100000"/>
                    </a:srgbClr>
                  </a:gs>
                  <a:gs pos="100000">
                    <a:srgbClr val="FFA9F9">
                      <a:alpha val="100000"/>
                    </a:srgbClr>
                  </a:gs>
                </a:gsLst>
                <a:lin ang="0"/>
              </a:gradFill>
              <a:ln w="38100" cap="sq">
                <a:solidFill>
                  <a:srgbClr val="3D4984"/>
                </a:solidFill>
                <a:prstDash val="solid"/>
                <a:miter/>
              </a:ln>
            </p:spPr>
          </p:sp>
          <p:sp>
            <p:nvSpPr>
              <p:cNvPr id="16" name="TextBox 16"/>
              <p:cNvSpPr txBox="1"/>
              <p:nvPr/>
            </p:nvSpPr>
            <p:spPr>
              <a:xfrm>
                <a:off x="0" y="-28575"/>
                <a:ext cx="3768979" cy="189195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sp>
        <p:nvSpPr>
          <p:cNvPr id="17" name="TextBox 17"/>
          <p:cNvSpPr txBox="1"/>
          <p:nvPr/>
        </p:nvSpPr>
        <p:spPr>
          <a:xfrm>
            <a:off x="2685849" y="1148261"/>
            <a:ext cx="12985910" cy="11448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820"/>
              </a:lnSpc>
            </a:pPr>
            <a:r>
              <a:rPr lang="en-US" sz="6300">
                <a:solidFill>
                  <a:srgbClr val="110E18"/>
                </a:solidFill>
                <a:latin typeface="Scripter"/>
                <a:ea typeface="Scripter"/>
                <a:cs typeface="Scripter"/>
                <a:sym typeface="Scripter"/>
              </a:rPr>
              <a:t>Tahap persiapan</a:t>
            </a:r>
          </a:p>
        </p:txBody>
      </p:sp>
      <p:sp>
        <p:nvSpPr>
          <p:cNvPr id="18" name="Freeform 18"/>
          <p:cNvSpPr/>
          <p:nvPr/>
        </p:nvSpPr>
        <p:spPr>
          <a:xfrm flipH="1">
            <a:off x="356814" y="5537097"/>
            <a:ext cx="4658070" cy="4741038"/>
          </a:xfrm>
          <a:custGeom>
            <a:avLst/>
            <a:gdLst/>
            <a:ahLst/>
            <a:cxnLst/>
            <a:rect l="l" t="t" r="r" b="b"/>
            <a:pathLst>
              <a:path w="4658070" h="4741038">
                <a:moveTo>
                  <a:pt x="4658069" y="0"/>
                </a:moveTo>
                <a:lnTo>
                  <a:pt x="0" y="0"/>
                </a:lnTo>
                <a:lnTo>
                  <a:pt x="0" y="4741038"/>
                </a:lnTo>
                <a:lnTo>
                  <a:pt x="4658069" y="4741038"/>
                </a:lnTo>
                <a:lnTo>
                  <a:pt x="4658069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grpSp>
        <p:nvGrpSpPr>
          <p:cNvPr id="19" name="Group 19"/>
          <p:cNvGrpSpPr/>
          <p:nvPr/>
        </p:nvGrpSpPr>
        <p:grpSpPr>
          <a:xfrm rot="3146640">
            <a:off x="15750824" y="7754465"/>
            <a:ext cx="2382434" cy="2508718"/>
            <a:chOff x="0" y="0"/>
            <a:chExt cx="3176579" cy="3344957"/>
          </a:xfrm>
        </p:grpSpPr>
        <p:sp>
          <p:nvSpPr>
            <p:cNvPr id="20" name="Freeform 20"/>
            <p:cNvSpPr/>
            <p:nvPr/>
          </p:nvSpPr>
          <p:spPr>
            <a:xfrm rot="5871076">
              <a:off x="115178" y="56095"/>
              <a:ext cx="1314322" cy="1378057"/>
            </a:xfrm>
            <a:custGeom>
              <a:avLst/>
              <a:gdLst/>
              <a:ahLst/>
              <a:cxnLst/>
              <a:rect l="l" t="t" r="r" b="b"/>
              <a:pathLst>
                <a:path w="1314322" h="1378057">
                  <a:moveTo>
                    <a:pt x="0" y="0"/>
                  </a:moveTo>
                  <a:lnTo>
                    <a:pt x="1314322" y="0"/>
                  </a:lnTo>
                  <a:lnTo>
                    <a:pt x="1314322" y="1378057"/>
                  </a:lnTo>
                  <a:lnTo>
                    <a:pt x="0" y="137805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21" name="Freeform 21"/>
            <p:cNvSpPr/>
            <p:nvPr/>
          </p:nvSpPr>
          <p:spPr>
            <a:xfrm rot="-9991959">
              <a:off x="1719858" y="1226379"/>
              <a:ext cx="1314322" cy="1378057"/>
            </a:xfrm>
            <a:custGeom>
              <a:avLst/>
              <a:gdLst/>
              <a:ahLst/>
              <a:cxnLst/>
              <a:rect l="l" t="t" r="r" b="b"/>
              <a:pathLst>
                <a:path w="1314322" h="1378057">
                  <a:moveTo>
                    <a:pt x="0" y="0"/>
                  </a:moveTo>
                  <a:lnTo>
                    <a:pt x="1314322" y="0"/>
                  </a:lnTo>
                  <a:lnTo>
                    <a:pt x="1314322" y="1378057"/>
                  </a:lnTo>
                  <a:lnTo>
                    <a:pt x="0" y="137805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9"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22" name="Freeform 22"/>
            <p:cNvSpPr/>
            <p:nvPr/>
          </p:nvSpPr>
          <p:spPr>
            <a:xfrm rot="2245436">
              <a:off x="473625" y="1709367"/>
              <a:ext cx="1314322" cy="1378057"/>
            </a:xfrm>
            <a:custGeom>
              <a:avLst/>
              <a:gdLst/>
              <a:ahLst/>
              <a:cxnLst/>
              <a:rect l="l" t="t" r="r" b="b"/>
              <a:pathLst>
                <a:path w="1314322" h="1378057">
                  <a:moveTo>
                    <a:pt x="0" y="0"/>
                  </a:moveTo>
                  <a:lnTo>
                    <a:pt x="1314322" y="0"/>
                  </a:lnTo>
                  <a:lnTo>
                    <a:pt x="1314322" y="1378058"/>
                  </a:lnTo>
                  <a:lnTo>
                    <a:pt x="0" y="137805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1">
                <a:extLst>
                  <a:ext uri="{96DAC541-7B7A-43D3-8B79-37D633B846F1}">
                    <asvg:svgBlip xmlns:asvg="http://schemas.microsoft.com/office/drawing/2016/SVG/main" r:embed="rId12"/>
                  </a:ext>
                </a:extLst>
              </a:blip>
              <a:stretch>
                <a:fillRect/>
              </a:stretch>
            </a:blipFill>
          </p:spPr>
        </p:sp>
      </p:grpSp>
      <p:sp>
        <p:nvSpPr>
          <p:cNvPr id="23" name="TextBox 23"/>
          <p:cNvSpPr txBox="1"/>
          <p:nvPr/>
        </p:nvSpPr>
        <p:spPr>
          <a:xfrm>
            <a:off x="2341223" y="2216956"/>
            <a:ext cx="13171984" cy="13487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459"/>
              </a:lnSpc>
            </a:pPr>
            <a:r>
              <a:rPr lang="en-US" sz="3899">
                <a:solidFill>
                  <a:srgbClr val="110E18"/>
                </a:solidFill>
                <a:latin typeface="Canva Sans"/>
                <a:ea typeface="Canva Sans"/>
                <a:cs typeface="Canva Sans"/>
                <a:sym typeface="Canva Sans"/>
              </a:rPr>
              <a:t>Merencanakan materi aksi nyata dengan rekan sejawat: </a:t>
            </a:r>
          </a:p>
          <a:p>
            <a:pPr algn="ctr">
              <a:lnSpc>
                <a:spcPts val="5459"/>
              </a:lnSpc>
            </a:pPr>
            <a:endParaRPr lang="en-US" sz="3899">
              <a:solidFill>
                <a:srgbClr val="110E18"/>
              </a:solidFill>
              <a:latin typeface="Canva Sans"/>
              <a:ea typeface="Canva Sans"/>
              <a:cs typeface="Canva Sans"/>
              <a:sym typeface="Canva Sans"/>
            </a:endParaRPr>
          </a:p>
        </p:txBody>
      </p:sp>
      <p:sp>
        <p:nvSpPr>
          <p:cNvPr id="24" name="TextBox 24"/>
          <p:cNvSpPr txBox="1"/>
          <p:nvPr/>
        </p:nvSpPr>
        <p:spPr>
          <a:xfrm>
            <a:off x="1933101" y="3394795"/>
            <a:ext cx="14064428" cy="5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110E18"/>
                </a:solidFill>
                <a:latin typeface="Canva Sans"/>
                <a:ea typeface="Canva Sans"/>
                <a:cs typeface="Canva Sans"/>
                <a:sym typeface="Canva Sans"/>
              </a:rPr>
              <a:t>1. Menentukan materi dan kebutuhan Belajar Siswa, meliputi: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3185674" y="3963035"/>
            <a:ext cx="5092105" cy="5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110E18"/>
                </a:solidFill>
                <a:latin typeface="Canva Sans"/>
                <a:ea typeface="Canva Sans"/>
                <a:cs typeface="Canva Sans"/>
                <a:sym typeface="Canva Sans"/>
              </a:rPr>
              <a:t>-. Kesiapan Belajar Siswa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2939180" y="4517734"/>
            <a:ext cx="3367526" cy="57419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 dirty="0">
                <a:solidFill>
                  <a:srgbClr val="110E18"/>
                </a:solidFill>
                <a:latin typeface="Canva Sans"/>
                <a:ea typeface="Canva Sans"/>
                <a:cs typeface="Canva Sans"/>
                <a:sym typeface="Canva Sans"/>
              </a:rPr>
              <a:t>-. </a:t>
            </a:r>
            <a:r>
              <a:rPr lang="en-US" sz="3399" dirty="0" err="1">
                <a:solidFill>
                  <a:srgbClr val="110E18"/>
                </a:solidFill>
                <a:latin typeface="Canva Sans"/>
                <a:ea typeface="Canva Sans"/>
                <a:cs typeface="Canva Sans"/>
                <a:sym typeface="Canva Sans"/>
              </a:rPr>
              <a:t>Minat</a:t>
            </a:r>
            <a:r>
              <a:rPr lang="en-US" sz="3399" dirty="0">
                <a:solidFill>
                  <a:srgbClr val="110E18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399" dirty="0" err="1">
                <a:solidFill>
                  <a:srgbClr val="110E18"/>
                </a:solidFill>
                <a:latin typeface="Canva Sans"/>
                <a:ea typeface="Canva Sans"/>
                <a:cs typeface="Canva Sans"/>
                <a:sym typeface="Canva Sans"/>
              </a:rPr>
              <a:t>Siswa</a:t>
            </a:r>
            <a:endParaRPr lang="en-US" sz="3399" dirty="0">
              <a:solidFill>
                <a:srgbClr val="110E18"/>
              </a:solidFill>
              <a:latin typeface="Canva Sans"/>
              <a:ea typeface="Canva Sans"/>
              <a:cs typeface="Canva Sans"/>
              <a:sym typeface="Canva Sans"/>
            </a:endParaRPr>
          </a:p>
        </p:txBody>
      </p:sp>
      <p:sp>
        <p:nvSpPr>
          <p:cNvPr id="27" name="TextBox 27"/>
          <p:cNvSpPr txBox="1"/>
          <p:nvPr/>
        </p:nvSpPr>
        <p:spPr>
          <a:xfrm>
            <a:off x="3185674" y="5099015"/>
            <a:ext cx="4350742" cy="5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 dirty="0">
                <a:solidFill>
                  <a:srgbClr val="110E18"/>
                </a:solidFill>
                <a:latin typeface="Canva Sans"/>
                <a:ea typeface="Canva Sans"/>
                <a:cs typeface="Canva Sans"/>
                <a:sym typeface="Canva Sans"/>
              </a:rPr>
              <a:t>-. </a:t>
            </a:r>
            <a:r>
              <a:rPr lang="en-US" sz="3399" dirty="0" err="1">
                <a:solidFill>
                  <a:srgbClr val="110E18"/>
                </a:solidFill>
                <a:latin typeface="Canva Sans"/>
                <a:ea typeface="Canva Sans"/>
                <a:cs typeface="Canva Sans"/>
                <a:sym typeface="Canva Sans"/>
              </a:rPr>
              <a:t>Profil</a:t>
            </a:r>
            <a:r>
              <a:rPr lang="en-US" sz="3399" dirty="0">
                <a:solidFill>
                  <a:srgbClr val="110E18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399" dirty="0" err="1">
                <a:solidFill>
                  <a:srgbClr val="110E18"/>
                </a:solidFill>
                <a:latin typeface="Canva Sans"/>
                <a:ea typeface="Canva Sans"/>
                <a:cs typeface="Canva Sans"/>
                <a:sym typeface="Canva Sans"/>
              </a:rPr>
              <a:t>Belajar</a:t>
            </a:r>
            <a:r>
              <a:rPr lang="en-US" sz="3399" dirty="0">
                <a:solidFill>
                  <a:srgbClr val="110E18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399" dirty="0" err="1">
                <a:solidFill>
                  <a:srgbClr val="110E18"/>
                </a:solidFill>
                <a:latin typeface="Canva Sans"/>
                <a:ea typeface="Canva Sans"/>
                <a:cs typeface="Canva Sans"/>
                <a:sym typeface="Canva Sans"/>
              </a:rPr>
              <a:t>Siswa</a:t>
            </a:r>
            <a:endParaRPr lang="en-US" sz="3399" dirty="0">
              <a:solidFill>
                <a:srgbClr val="110E18"/>
              </a:solidFill>
              <a:latin typeface="Canva Sans"/>
              <a:ea typeface="Canva Sans"/>
              <a:cs typeface="Canva Sans"/>
              <a:sym typeface="Canva Sans"/>
            </a:endParaRPr>
          </a:p>
        </p:txBody>
      </p:sp>
      <p:sp>
        <p:nvSpPr>
          <p:cNvPr id="28" name="TextBox 28"/>
          <p:cNvSpPr txBox="1"/>
          <p:nvPr/>
        </p:nvSpPr>
        <p:spPr>
          <a:xfrm>
            <a:off x="2779175" y="5813005"/>
            <a:ext cx="3260229" cy="5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110E18"/>
                </a:solidFill>
                <a:latin typeface="Canva Sans"/>
                <a:ea typeface="Canva Sans"/>
                <a:cs typeface="Canva Sans"/>
                <a:sym typeface="Canva Sans"/>
              </a:rPr>
              <a:t>2. Pelaksanaan :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3090424" y="6441020"/>
            <a:ext cx="3216282" cy="5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110E18"/>
                </a:solidFill>
                <a:latin typeface="Canva Sans"/>
                <a:ea typeface="Canva Sans"/>
                <a:cs typeface="Canva Sans"/>
                <a:sym typeface="Canva Sans"/>
              </a:rPr>
              <a:t>Tempat            :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6306706" y="6498170"/>
            <a:ext cx="7277596" cy="5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110E18"/>
                </a:solidFill>
                <a:latin typeface="Canva Sans"/>
                <a:ea typeface="Canva Sans"/>
                <a:cs typeface="Canva Sans"/>
                <a:sym typeface="Canva Sans"/>
              </a:rPr>
              <a:t>Kampus SMK Negeri 1 Panyingkiran</a:t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3185674" y="7040460"/>
            <a:ext cx="3121032" cy="5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110E18"/>
                </a:solidFill>
                <a:latin typeface="Canva Sans"/>
                <a:ea typeface="Canva Sans"/>
                <a:cs typeface="Canva Sans"/>
                <a:sym typeface="Canva Sans"/>
              </a:rPr>
              <a:t>Hari/Tanggal :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6420721" y="7040460"/>
            <a:ext cx="5597228" cy="5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110E18"/>
                </a:solidFill>
                <a:latin typeface="Canva Sans"/>
                <a:ea typeface="Canva Sans"/>
                <a:cs typeface="Canva Sans"/>
                <a:sym typeface="Canva Sans"/>
              </a:rPr>
              <a:t>Jum’at, 6 September 2024 </a:t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3319945" y="7611325"/>
            <a:ext cx="2986761" cy="5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110E18"/>
                </a:solidFill>
                <a:latin typeface="Canva Sans"/>
                <a:ea typeface="Canva Sans"/>
                <a:cs typeface="Canva Sans"/>
                <a:sym typeface="Canva Sans"/>
              </a:rPr>
              <a:t>Waktu              :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6420721" y="7584084"/>
            <a:ext cx="5362575" cy="5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110E18"/>
                </a:solidFill>
                <a:latin typeface="Canva Sans"/>
                <a:ea typeface="Canva Sans"/>
                <a:cs typeface="Canva Sans"/>
                <a:sym typeface="Canva Sans"/>
              </a:rPr>
              <a:t>Pukul 13.00 s.d 15.30 WIB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222" b="-9222"/>
            </a:stretch>
          </a:blipFill>
        </p:spPr>
      </p:sp>
      <p:sp>
        <p:nvSpPr>
          <p:cNvPr id="3" name="Freeform 3"/>
          <p:cNvSpPr/>
          <p:nvPr/>
        </p:nvSpPr>
        <p:spPr>
          <a:xfrm rot="5871076">
            <a:off x="-250277" y="8177639"/>
            <a:ext cx="985742" cy="1033543"/>
          </a:xfrm>
          <a:custGeom>
            <a:avLst/>
            <a:gdLst/>
            <a:ahLst/>
            <a:cxnLst/>
            <a:rect l="l" t="t" r="r" b="b"/>
            <a:pathLst>
              <a:path w="985742" h="1033543">
                <a:moveTo>
                  <a:pt x="0" y="0"/>
                </a:moveTo>
                <a:lnTo>
                  <a:pt x="985742" y="0"/>
                </a:lnTo>
                <a:lnTo>
                  <a:pt x="985742" y="1033543"/>
                </a:lnTo>
                <a:lnTo>
                  <a:pt x="0" y="103354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9991959">
            <a:off x="953233" y="9055351"/>
            <a:ext cx="985742" cy="1033543"/>
          </a:xfrm>
          <a:custGeom>
            <a:avLst/>
            <a:gdLst/>
            <a:ahLst/>
            <a:cxnLst/>
            <a:rect l="l" t="t" r="r" b="b"/>
            <a:pathLst>
              <a:path w="985742" h="1033543">
                <a:moveTo>
                  <a:pt x="0" y="0"/>
                </a:moveTo>
                <a:lnTo>
                  <a:pt x="985742" y="0"/>
                </a:lnTo>
                <a:lnTo>
                  <a:pt x="985742" y="1033543"/>
                </a:lnTo>
                <a:lnTo>
                  <a:pt x="0" y="103354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2245436">
            <a:off x="18558" y="9417593"/>
            <a:ext cx="985742" cy="1033543"/>
          </a:xfrm>
          <a:custGeom>
            <a:avLst/>
            <a:gdLst/>
            <a:ahLst/>
            <a:cxnLst/>
            <a:rect l="l" t="t" r="r" b="b"/>
            <a:pathLst>
              <a:path w="985742" h="1033543">
                <a:moveTo>
                  <a:pt x="0" y="0"/>
                </a:moveTo>
                <a:lnTo>
                  <a:pt x="985742" y="0"/>
                </a:lnTo>
                <a:lnTo>
                  <a:pt x="985742" y="1033543"/>
                </a:lnTo>
                <a:lnTo>
                  <a:pt x="0" y="1033543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grpSp>
        <p:nvGrpSpPr>
          <p:cNvPr id="6" name="Group 6"/>
          <p:cNvGrpSpPr/>
          <p:nvPr/>
        </p:nvGrpSpPr>
        <p:grpSpPr>
          <a:xfrm>
            <a:off x="642546" y="813064"/>
            <a:ext cx="17035072" cy="1800486"/>
            <a:chOff x="0" y="0"/>
            <a:chExt cx="4486603" cy="474202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4486603" cy="474202"/>
            </a:xfrm>
            <a:custGeom>
              <a:avLst/>
              <a:gdLst/>
              <a:ahLst/>
              <a:cxnLst/>
              <a:rect l="l" t="t" r="r" b="b"/>
              <a:pathLst>
                <a:path w="4486603" h="474202">
                  <a:moveTo>
                    <a:pt x="4486603" y="0"/>
                  </a:moveTo>
                  <a:lnTo>
                    <a:pt x="0" y="0"/>
                  </a:lnTo>
                  <a:lnTo>
                    <a:pt x="101600" y="237101"/>
                  </a:lnTo>
                  <a:lnTo>
                    <a:pt x="0" y="474202"/>
                  </a:lnTo>
                  <a:lnTo>
                    <a:pt x="4486603" y="474202"/>
                  </a:lnTo>
                  <a:lnTo>
                    <a:pt x="4385003" y="237101"/>
                  </a:lnTo>
                  <a:lnTo>
                    <a:pt x="4486603" y="0"/>
                  </a:lnTo>
                  <a:close/>
                </a:path>
              </a:pathLst>
            </a:custGeom>
            <a:solidFill>
              <a:srgbClr val="3D4984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88900" y="-38100"/>
              <a:ext cx="4308803" cy="51230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748"/>
                </a:lnSpc>
              </a:pPr>
              <a:endParaRPr/>
            </a:p>
          </p:txBody>
        </p:sp>
      </p:grpSp>
      <p:sp>
        <p:nvSpPr>
          <p:cNvPr id="9" name="Freeform 9"/>
          <p:cNvSpPr/>
          <p:nvPr/>
        </p:nvSpPr>
        <p:spPr>
          <a:xfrm rot="-10800000">
            <a:off x="14655410" y="7149579"/>
            <a:ext cx="3946039" cy="4016325"/>
          </a:xfrm>
          <a:custGeom>
            <a:avLst/>
            <a:gdLst/>
            <a:ahLst/>
            <a:cxnLst/>
            <a:rect l="l" t="t" r="r" b="b"/>
            <a:pathLst>
              <a:path w="3946039" h="4016325">
                <a:moveTo>
                  <a:pt x="0" y="0"/>
                </a:moveTo>
                <a:lnTo>
                  <a:pt x="3946039" y="0"/>
                </a:lnTo>
                <a:lnTo>
                  <a:pt x="3946039" y="4016324"/>
                </a:lnTo>
                <a:lnTo>
                  <a:pt x="0" y="4016324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grpSp>
        <p:nvGrpSpPr>
          <p:cNvPr id="10" name="Group 10"/>
          <p:cNvGrpSpPr/>
          <p:nvPr/>
        </p:nvGrpSpPr>
        <p:grpSpPr>
          <a:xfrm>
            <a:off x="642546" y="2955238"/>
            <a:ext cx="7607055" cy="4629134"/>
            <a:chOff x="0" y="0"/>
            <a:chExt cx="2003504" cy="1219196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2003504" cy="1219196"/>
            </a:xfrm>
            <a:custGeom>
              <a:avLst/>
              <a:gdLst/>
              <a:ahLst/>
              <a:cxnLst/>
              <a:rect l="l" t="t" r="r" b="b"/>
              <a:pathLst>
                <a:path w="2003504" h="1219196">
                  <a:moveTo>
                    <a:pt x="51904" y="0"/>
                  </a:moveTo>
                  <a:lnTo>
                    <a:pt x="1951600" y="0"/>
                  </a:lnTo>
                  <a:cubicBezTo>
                    <a:pt x="1980266" y="0"/>
                    <a:pt x="2003504" y="23238"/>
                    <a:pt x="2003504" y="51904"/>
                  </a:cubicBezTo>
                  <a:lnTo>
                    <a:pt x="2003504" y="1167292"/>
                  </a:lnTo>
                  <a:cubicBezTo>
                    <a:pt x="2003504" y="1195957"/>
                    <a:pt x="1980266" y="1219196"/>
                    <a:pt x="1951600" y="1219196"/>
                  </a:cubicBezTo>
                  <a:lnTo>
                    <a:pt x="51904" y="1219196"/>
                  </a:lnTo>
                  <a:cubicBezTo>
                    <a:pt x="23238" y="1219196"/>
                    <a:pt x="0" y="1195957"/>
                    <a:pt x="0" y="1167292"/>
                  </a:cubicBezTo>
                  <a:lnTo>
                    <a:pt x="0" y="51904"/>
                  </a:lnTo>
                  <a:cubicBezTo>
                    <a:pt x="0" y="23238"/>
                    <a:pt x="23238" y="0"/>
                    <a:pt x="51904" y="0"/>
                  </a:cubicBezTo>
                  <a:close/>
                </a:path>
              </a:pathLst>
            </a:custGeom>
            <a:solidFill>
              <a:srgbClr val="3D4984"/>
            </a:solidFill>
          </p:spPr>
        </p:sp>
        <p:sp>
          <p:nvSpPr>
            <p:cNvPr id="12" name="TextBox 12"/>
            <p:cNvSpPr txBox="1"/>
            <p:nvPr/>
          </p:nvSpPr>
          <p:spPr>
            <a:xfrm>
              <a:off x="0" y="-38100"/>
              <a:ext cx="2003504" cy="125729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748"/>
                </a:lnSpc>
              </a:pPr>
              <a:endParaRPr/>
            </a:p>
          </p:txBody>
        </p:sp>
      </p:grpSp>
      <p:sp>
        <p:nvSpPr>
          <p:cNvPr id="13" name="Freeform 13"/>
          <p:cNvSpPr/>
          <p:nvPr/>
        </p:nvSpPr>
        <p:spPr>
          <a:xfrm>
            <a:off x="1063849" y="3306171"/>
            <a:ext cx="6832724" cy="3843407"/>
          </a:xfrm>
          <a:custGeom>
            <a:avLst/>
            <a:gdLst/>
            <a:ahLst/>
            <a:cxnLst/>
            <a:rect l="l" t="t" r="r" b="b"/>
            <a:pathLst>
              <a:path w="6832724" h="3843407">
                <a:moveTo>
                  <a:pt x="0" y="0"/>
                </a:moveTo>
                <a:lnTo>
                  <a:pt x="6832725" y="0"/>
                </a:lnTo>
                <a:lnTo>
                  <a:pt x="6832725" y="3843408"/>
                </a:lnTo>
                <a:lnTo>
                  <a:pt x="0" y="3843408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</p:sp>
      <p:grpSp>
        <p:nvGrpSpPr>
          <p:cNvPr id="14" name="Group 14"/>
          <p:cNvGrpSpPr/>
          <p:nvPr/>
        </p:nvGrpSpPr>
        <p:grpSpPr>
          <a:xfrm>
            <a:off x="9021375" y="4835012"/>
            <a:ext cx="7607055" cy="4629134"/>
            <a:chOff x="0" y="0"/>
            <a:chExt cx="2003504" cy="1219196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2003504" cy="1219196"/>
            </a:xfrm>
            <a:custGeom>
              <a:avLst/>
              <a:gdLst/>
              <a:ahLst/>
              <a:cxnLst/>
              <a:rect l="l" t="t" r="r" b="b"/>
              <a:pathLst>
                <a:path w="2003504" h="1219196">
                  <a:moveTo>
                    <a:pt x="51904" y="0"/>
                  </a:moveTo>
                  <a:lnTo>
                    <a:pt x="1951600" y="0"/>
                  </a:lnTo>
                  <a:cubicBezTo>
                    <a:pt x="1980266" y="0"/>
                    <a:pt x="2003504" y="23238"/>
                    <a:pt x="2003504" y="51904"/>
                  </a:cubicBezTo>
                  <a:lnTo>
                    <a:pt x="2003504" y="1167292"/>
                  </a:lnTo>
                  <a:cubicBezTo>
                    <a:pt x="2003504" y="1195957"/>
                    <a:pt x="1980266" y="1219196"/>
                    <a:pt x="1951600" y="1219196"/>
                  </a:cubicBezTo>
                  <a:lnTo>
                    <a:pt x="51904" y="1219196"/>
                  </a:lnTo>
                  <a:cubicBezTo>
                    <a:pt x="23238" y="1219196"/>
                    <a:pt x="0" y="1195957"/>
                    <a:pt x="0" y="1167292"/>
                  </a:cubicBezTo>
                  <a:lnTo>
                    <a:pt x="0" y="51904"/>
                  </a:lnTo>
                  <a:cubicBezTo>
                    <a:pt x="0" y="23238"/>
                    <a:pt x="23238" y="0"/>
                    <a:pt x="51904" y="0"/>
                  </a:cubicBezTo>
                  <a:close/>
                </a:path>
              </a:pathLst>
            </a:custGeom>
            <a:solidFill>
              <a:srgbClr val="3D4984"/>
            </a:solidFill>
          </p:spPr>
        </p:sp>
        <p:sp>
          <p:nvSpPr>
            <p:cNvPr id="16" name="TextBox 16"/>
            <p:cNvSpPr txBox="1"/>
            <p:nvPr/>
          </p:nvSpPr>
          <p:spPr>
            <a:xfrm>
              <a:off x="0" y="-38100"/>
              <a:ext cx="2003504" cy="125729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748"/>
                </a:lnSpc>
              </a:pPr>
              <a:endParaRPr/>
            </a:p>
          </p:txBody>
        </p:sp>
      </p:grpSp>
      <p:sp>
        <p:nvSpPr>
          <p:cNvPr id="17" name="Freeform 17"/>
          <p:cNvSpPr/>
          <p:nvPr/>
        </p:nvSpPr>
        <p:spPr>
          <a:xfrm>
            <a:off x="9423039" y="5227875"/>
            <a:ext cx="6986429" cy="3929866"/>
          </a:xfrm>
          <a:custGeom>
            <a:avLst/>
            <a:gdLst/>
            <a:ahLst/>
            <a:cxnLst/>
            <a:rect l="l" t="t" r="r" b="b"/>
            <a:pathLst>
              <a:path w="6986429" h="3929866">
                <a:moveTo>
                  <a:pt x="0" y="0"/>
                </a:moveTo>
                <a:lnTo>
                  <a:pt x="6986429" y="0"/>
                </a:lnTo>
                <a:lnTo>
                  <a:pt x="6986429" y="3929866"/>
                </a:lnTo>
                <a:lnTo>
                  <a:pt x="0" y="3929866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</p:sp>
      <p:sp>
        <p:nvSpPr>
          <p:cNvPr id="18" name="TextBox 18"/>
          <p:cNvSpPr txBox="1"/>
          <p:nvPr/>
        </p:nvSpPr>
        <p:spPr>
          <a:xfrm>
            <a:off x="1028700" y="800100"/>
            <a:ext cx="16230600" cy="14115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920"/>
              </a:lnSpc>
            </a:pPr>
            <a:r>
              <a:rPr lang="en-US" sz="7800">
                <a:solidFill>
                  <a:srgbClr val="FFFFFF"/>
                </a:solidFill>
                <a:latin typeface="Scripter"/>
                <a:ea typeface="Scripter"/>
                <a:cs typeface="Scripter"/>
                <a:sym typeface="Scripter"/>
              </a:rPr>
              <a:t>Dokumentasi kegiatan Persiapan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222" b="-9222"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2637121" y="467617"/>
            <a:ext cx="11488989" cy="1800486"/>
            <a:chOff x="0" y="0"/>
            <a:chExt cx="3025907" cy="474202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025907" cy="474202"/>
            </a:xfrm>
            <a:custGeom>
              <a:avLst/>
              <a:gdLst/>
              <a:ahLst/>
              <a:cxnLst/>
              <a:rect l="l" t="t" r="r" b="b"/>
              <a:pathLst>
                <a:path w="3025907" h="474202">
                  <a:moveTo>
                    <a:pt x="3025907" y="0"/>
                  </a:moveTo>
                  <a:lnTo>
                    <a:pt x="0" y="0"/>
                  </a:lnTo>
                  <a:lnTo>
                    <a:pt x="101600" y="237101"/>
                  </a:lnTo>
                  <a:lnTo>
                    <a:pt x="0" y="474202"/>
                  </a:lnTo>
                  <a:lnTo>
                    <a:pt x="3025907" y="474202"/>
                  </a:lnTo>
                  <a:lnTo>
                    <a:pt x="2924307" y="237101"/>
                  </a:lnTo>
                  <a:lnTo>
                    <a:pt x="3025907" y="0"/>
                  </a:lnTo>
                  <a:close/>
                </a:path>
              </a:pathLst>
            </a:custGeom>
            <a:solidFill>
              <a:srgbClr val="3D4984"/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88900" y="-38100"/>
              <a:ext cx="2848107" cy="51230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748"/>
                </a:lnSpc>
              </a:pPr>
              <a:endParaRPr/>
            </a:p>
          </p:txBody>
        </p:sp>
      </p:grpSp>
      <p:sp>
        <p:nvSpPr>
          <p:cNvPr id="6" name="Freeform 6"/>
          <p:cNvSpPr/>
          <p:nvPr/>
        </p:nvSpPr>
        <p:spPr>
          <a:xfrm rot="5736599" flipH="1">
            <a:off x="16576367" y="7648145"/>
            <a:ext cx="3423267" cy="3484241"/>
          </a:xfrm>
          <a:custGeom>
            <a:avLst/>
            <a:gdLst/>
            <a:ahLst/>
            <a:cxnLst/>
            <a:rect l="l" t="t" r="r" b="b"/>
            <a:pathLst>
              <a:path w="3423267" h="3484241">
                <a:moveTo>
                  <a:pt x="3423266" y="0"/>
                </a:moveTo>
                <a:lnTo>
                  <a:pt x="0" y="0"/>
                </a:lnTo>
                <a:lnTo>
                  <a:pt x="0" y="3484241"/>
                </a:lnTo>
                <a:lnTo>
                  <a:pt x="3423266" y="3484241"/>
                </a:lnTo>
                <a:lnTo>
                  <a:pt x="3423266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2633497" y="515506"/>
            <a:ext cx="11492613" cy="16478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600"/>
              </a:lnSpc>
            </a:pPr>
            <a:r>
              <a:rPr lang="en-US" sz="9000">
                <a:solidFill>
                  <a:srgbClr val="FFFFFF"/>
                </a:solidFill>
                <a:latin typeface="Scripter"/>
                <a:ea typeface="Scripter"/>
                <a:cs typeface="Scripter"/>
                <a:sym typeface="Scripter"/>
              </a:rPr>
              <a:t>tahap pelaksanaan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350003" y="2846736"/>
            <a:ext cx="5677048" cy="578562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657"/>
              </a:lnSpc>
            </a:pPr>
            <a:r>
              <a:rPr lang="en-US" sz="5469" b="1">
                <a:solidFill>
                  <a:srgbClr val="CF0A0A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Melaksanakan Presentasi/</a:t>
            </a:r>
          </a:p>
          <a:p>
            <a:pPr algn="ctr">
              <a:lnSpc>
                <a:spcPts val="7657"/>
              </a:lnSpc>
            </a:pPr>
            <a:r>
              <a:rPr lang="en-US" sz="5469" b="1">
                <a:solidFill>
                  <a:srgbClr val="CF0A0A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Diseminasi Pembelajaran Berpusat pada Siswa</a:t>
            </a:r>
          </a:p>
        </p:txBody>
      </p:sp>
      <p:sp>
        <p:nvSpPr>
          <p:cNvPr id="9" name="Freeform 9"/>
          <p:cNvSpPr/>
          <p:nvPr/>
        </p:nvSpPr>
        <p:spPr>
          <a:xfrm>
            <a:off x="5778461" y="2941986"/>
            <a:ext cx="11717385" cy="6591029"/>
          </a:xfrm>
          <a:custGeom>
            <a:avLst/>
            <a:gdLst/>
            <a:ahLst/>
            <a:cxnLst/>
            <a:rect l="l" t="t" r="r" b="b"/>
            <a:pathLst>
              <a:path w="11717385" h="6591029">
                <a:moveTo>
                  <a:pt x="0" y="0"/>
                </a:moveTo>
                <a:lnTo>
                  <a:pt x="11717385" y="0"/>
                </a:lnTo>
                <a:lnTo>
                  <a:pt x="11717385" y="6591029"/>
                </a:lnTo>
                <a:lnTo>
                  <a:pt x="0" y="6591029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222" b="-9222"/>
            </a:stretch>
          </a:blipFill>
        </p:spPr>
      </p:sp>
      <p:sp>
        <p:nvSpPr>
          <p:cNvPr id="3" name="Freeform 3"/>
          <p:cNvSpPr/>
          <p:nvPr/>
        </p:nvSpPr>
        <p:spPr>
          <a:xfrm rot="5736599" flipH="1">
            <a:off x="16576367" y="7648145"/>
            <a:ext cx="3423267" cy="3484241"/>
          </a:xfrm>
          <a:custGeom>
            <a:avLst/>
            <a:gdLst/>
            <a:ahLst/>
            <a:cxnLst/>
            <a:rect l="l" t="t" r="r" b="b"/>
            <a:pathLst>
              <a:path w="3423267" h="3484241">
                <a:moveTo>
                  <a:pt x="3423266" y="0"/>
                </a:moveTo>
                <a:lnTo>
                  <a:pt x="0" y="0"/>
                </a:lnTo>
                <a:lnTo>
                  <a:pt x="0" y="3484241"/>
                </a:lnTo>
                <a:lnTo>
                  <a:pt x="3423266" y="3484241"/>
                </a:lnTo>
                <a:lnTo>
                  <a:pt x="3423266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5216079" y="2709792"/>
            <a:ext cx="2430125" cy="1754108"/>
          </a:xfrm>
          <a:custGeom>
            <a:avLst/>
            <a:gdLst/>
            <a:ahLst/>
            <a:cxnLst/>
            <a:rect l="l" t="t" r="r" b="b"/>
            <a:pathLst>
              <a:path w="2430125" h="1754108">
                <a:moveTo>
                  <a:pt x="0" y="0"/>
                </a:moveTo>
                <a:lnTo>
                  <a:pt x="2430124" y="0"/>
                </a:lnTo>
                <a:lnTo>
                  <a:pt x="2430124" y="1754109"/>
                </a:lnTo>
                <a:lnTo>
                  <a:pt x="0" y="175410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2854485" y="2709792"/>
            <a:ext cx="2430125" cy="1754108"/>
          </a:xfrm>
          <a:custGeom>
            <a:avLst/>
            <a:gdLst/>
            <a:ahLst/>
            <a:cxnLst/>
            <a:rect l="l" t="t" r="r" b="b"/>
            <a:pathLst>
              <a:path w="2430125" h="1754108">
                <a:moveTo>
                  <a:pt x="0" y="0"/>
                </a:moveTo>
                <a:lnTo>
                  <a:pt x="2430124" y="0"/>
                </a:lnTo>
                <a:lnTo>
                  <a:pt x="2430124" y="1754109"/>
                </a:lnTo>
                <a:lnTo>
                  <a:pt x="0" y="175410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flipH="1">
            <a:off x="14069547" y="523928"/>
            <a:ext cx="3576656" cy="3062918"/>
          </a:xfrm>
          <a:custGeom>
            <a:avLst/>
            <a:gdLst/>
            <a:ahLst/>
            <a:cxnLst/>
            <a:rect l="l" t="t" r="r" b="b"/>
            <a:pathLst>
              <a:path w="3576656" h="3062918">
                <a:moveTo>
                  <a:pt x="3576656" y="0"/>
                </a:moveTo>
                <a:lnTo>
                  <a:pt x="0" y="0"/>
                </a:lnTo>
                <a:lnTo>
                  <a:pt x="0" y="3062918"/>
                </a:lnTo>
                <a:lnTo>
                  <a:pt x="3576656" y="3062918"/>
                </a:lnTo>
                <a:lnTo>
                  <a:pt x="3576656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7238486" y="5143500"/>
            <a:ext cx="9148414" cy="4974450"/>
          </a:xfrm>
          <a:custGeom>
            <a:avLst/>
            <a:gdLst/>
            <a:ahLst/>
            <a:cxnLst/>
            <a:rect l="l" t="t" r="r" b="b"/>
            <a:pathLst>
              <a:path w="9148414" h="4974450">
                <a:moveTo>
                  <a:pt x="0" y="0"/>
                </a:moveTo>
                <a:lnTo>
                  <a:pt x="9148414" y="0"/>
                </a:lnTo>
                <a:lnTo>
                  <a:pt x="9148414" y="4974450"/>
                </a:lnTo>
                <a:lnTo>
                  <a:pt x="0" y="4974450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511434" y="523928"/>
            <a:ext cx="9300727" cy="5231659"/>
          </a:xfrm>
          <a:custGeom>
            <a:avLst/>
            <a:gdLst/>
            <a:ahLst/>
            <a:cxnLst/>
            <a:rect l="l" t="t" r="r" b="b"/>
            <a:pathLst>
              <a:path w="9300727" h="5231659">
                <a:moveTo>
                  <a:pt x="0" y="0"/>
                </a:moveTo>
                <a:lnTo>
                  <a:pt x="9300727" y="0"/>
                </a:lnTo>
                <a:lnTo>
                  <a:pt x="9300727" y="5231659"/>
                </a:lnTo>
                <a:lnTo>
                  <a:pt x="0" y="5231659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222" b="-9222"/>
            </a:stretch>
          </a:blipFill>
        </p:spPr>
      </p:sp>
      <p:sp>
        <p:nvSpPr>
          <p:cNvPr id="3" name="Freeform 3"/>
          <p:cNvSpPr/>
          <p:nvPr/>
        </p:nvSpPr>
        <p:spPr>
          <a:xfrm rot="5736599" flipH="1">
            <a:off x="14328626" y="6253085"/>
            <a:ext cx="3423267" cy="3484241"/>
          </a:xfrm>
          <a:custGeom>
            <a:avLst/>
            <a:gdLst/>
            <a:ahLst/>
            <a:cxnLst/>
            <a:rect l="l" t="t" r="r" b="b"/>
            <a:pathLst>
              <a:path w="3423267" h="3484241">
                <a:moveTo>
                  <a:pt x="3423266" y="0"/>
                </a:moveTo>
                <a:lnTo>
                  <a:pt x="0" y="0"/>
                </a:lnTo>
                <a:lnTo>
                  <a:pt x="0" y="3484241"/>
                </a:lnTo>
                <a:lnTo>
                  <a:pt x="3423266" y="3484241"/>
                </a:lnTo>
                <a:lnTo>
                  <a:pt x="3423266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606978" y="9258300"/>
            <a:ext cx="1215062" cy="877054"/>
          </a:xfrm>
          <a:custGeom>
            <a:avLst/>
            <a:gdLst/>
            <a:ahLst/>
            <a:cxnLst/>
            <a:rect l="l" t="t" r="r" b="b"/>
            <a:pathLst>
              <a:path w="1215062" h="877054">
                <a:moveTo>
                  <a:pt x="0" y="0"/>
                </a:moveTo>
                <a:lnTo>
                  <a:pt x="1215062" y="0"/>
                </a:lnTo>
                <a:lnTo>
                  <a:pt x="1215062" y="877054"/>
                </a:lnTo>
                <a:lnTo>
                  <a:pt x="0" y="87705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756784" y="8991890"/>
            <a:ext cx="1215062" cy="877054"/>
          </a:xfrm>
          <a:custGeom>
            <a:avLst/>
            <a:gdLst/>
            <a:ahLst/>
            <a:cxnLst/>
            <a:rect l="l" t="t" r="r" b="b"/>
            <a:pathLst>
              <a:path w="1215062" h="877054">
                <a:moveTo>
                  <a:pt x="0" y="0"/>
                </a:moveTo>
                <a:lnTo>
                  <a:pt x="1215062" y="0"/>
                </a:lnTo>
                <a:lnTo>
                  <a:pt x="1215062" y="877055"/>
                </a:lnTo>
                <a:lnTo>
                  <a:pt x="0" y="877055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flipH="1">
            <a:off x="1238042" y="8024405"/>
            <a:ext cx="1952934" cy="1672422"/>
          </a:xfrm>
          <a:custGeom>
            <a:avLst/>
            <a:gdLst/>
            <a:ahLst/>
            <a:cxnLst/>
            <a:rect l="l" t="t" r="r" b="b"/>
            <a:pathLst>
              <a:path w="1952934" h="1672422">
                <a:moveTo>
                  <a:pt x="1952934" y="0"/>
                </a:moveTo>
                <a:lnTo>
                  <a:pt x="0" y="0"/>
                </a:lnTo>
                <a:lnTo>
                  <a:pt x="0" y="1672422"/>
                </a:lnTo>
                <a:lnTo>
                  <a:pt x="1952934" y="1672422"/>
                </a:lnTo>
                <a:lnTo>
                  <a:pt x="1952934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5637364" y="1399054"/>
            <a:ext cx="5682395" cy="8031363"/>
          </a:xfrm>
          <a:custGeom>
            <a:avLst/>
            <a:gdLst/>
            <a:ahLst/>
            <a:cxnLst/>
            <a:rect l="l" t="t" r="r" b="b"/>
            <a:pathLst>
              <a:path w="5682395" h="8031363">
                <a:moveTo>
                  <a:pt x="0" y="0"/>
                </a:moveTo>
                <a:lnTo>
                  <a:pt x="5682395" y="0"/>
                </a:lnTo>
                <a:lnTo>
                  <a:pt x="5682395" y="8031363"/>
                </a:lnTo>
                <a:lnTo>
                  <a:pt x="0" y="8031363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7832030" y="448310"/>
            <a:ext cx="2623939" cy="5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Daftar Hadir</a:t>
            </a:r>
          </a:p>
        </p:txBody>
      </p:sp>
      <p:sp>
        <p:nvSpPr>
          <p:cNvPr id="9" name="Freeform 9"/>
          <p:cNvSpPr/>
          <p:nvPr/>
        </p:nvSpPr>
        <p:spPr>
          <a:xfrm rot="4330510">
            <a:off x="10826889" y="1070771"/>
            <a:ext cx="985742" cy="1033543"/>
          </a:xfrm>
          <a:custGeom>
            <a:avLst/>
            <a:gdLst/>
            <a:ahLst/>
            <a:cxnLst/>
            <a:rect l="l" t="t" r="r" b="b"/>
            <a:pathLst>
              <a:path w="985742" h="1033543">
                <a:moveTo>
                  <a:pt x="0" y="0"/>
                </a:moveTo>
                <a:lnTo>
                  <a:pt x="985741" y="0"/>
                </a:lnTo>
                <a:lnTo>
                  <a:pt x="985741" y="1033543"/>
                </a:lnTo>
                <a:lnTo>
                  <a:pt x="0" y="1033543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 rot="1380255">
            <a:off x="5200453" y="882283"/>
            <a:ext cx="985742" cy="1033543"/>
          </a:xfrm>
          <a:custGeom>
            <a:avLst/>
            <a:gdLst/>
            <a:ahLst/>
            <a:cxnLst/>
            <a:rect l="l" t="t" r="r" b="b"/>
            <a:pathLst>
              <a:path w="985742" h="1033543">
                <a:moveTo>
                  <a:pt x="0" y="0"/>
                </a:moveTo>
                <a:lnTo>
                  <a:pt x="985742" y="0"/>
                </a:lnTo>
                <a:lnTo>
                  <a:pt x="985742" y="1033543"/>
                </a:lnTo>
                <a:lnTo>
                  <a:pt x="0" y="1033543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 rot="4862300">
            <a:off x="5268844" y="8963639"/>
            <a:ext cx="985742" cy="1033543"/>
          </a:xfrm>
          <a:custGeom>
            <a:avLst/>
            <a:gdLst/>
            <a:ahLst/>
            <a:cxnLst/>
            <a:rect l="l" t="t" r="r" b="b"/>
            <a:pathLst>
              <a:path w="985742" h="1033543">
                <a:moveTo>
                  <a:pt x="0" y="0"/>
                </a:moveTo>
                <a:lnTo>
                  <a:pt x="985741" y="0"/>
                </a:lnTo>
                <a:lnTo>
                  <a:pt x="985741" y="1033543"/>
                </a:lnTo>
                <a:lnTo>
                  <a:pt x="0" y="1033543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 rot="108925">
            <a:off x="10960730" y="8820047"/>
            <a:ext cx="985742" cy="1033543"/>
          </a:xfrm>
          <a:custGeom>
            <a:avLst/>
            <a:gdLst/>
            <a:ahLst/>
            <a:cxnLst/>
            <a:rect l="l" t="t" r="r" b="b"/>
            <a:pathLst>
              <a:path w="985742" h="1033543">
                <a:moveTo>
                  <a:pt x="0" y="0"/>
                </a:moveTo>
                <a:lnTo>
                  <a:pt x="985742" y="0"/>
                </a:lnTo>
                <a:lnTo>
                  <a:pt x="985742" y="1033543"/>
                </a:lnTo>
                <a:lnTo>
                  <a:pt x="0" y="1033543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222" b="-9222"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642546" y="682061"/>
            <a:ext cx="17002907" cy="1800486"/>
            <a:chOff x="0" y="0"/>
            <a:chExt cx="4478132" cy="474202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478132" cy="474202"/>
            </a:xfrm>
            <a:custGeom>
              <a:avLst/>
              <a:gdLst/>
              <a:ahLst/>
              <a:cxnLst/>
              <a:rect l="l" t="t" r="r" b="b"/>
              <a:pathLst>
                <a:path w="4478132" h="474202">
                  <a:moveTo>
                    <a:pt x="4478132" y="0"/>
                  </a:moveTo>
                  <a:lnTo>
                    <a:pt x="0" y="0"/>
                  </a:lnTo>
                  <a:lnTo>
                    <a:pt x="101600" y="237101"/>
                  </a:lnTo>
                  <a:lnTo>
                    <a:pt x="0" y="474202"/>
                  </a:lnTo>
                  <a:lnTo>
                    <a:pt x="4478132" y="474202"/>
                  </a:lnTo>
                  <a:lnTo>
                    <a:pt x="4376532" y="237101"/>
                  </a:lnTo>
                  <a:lnTo>
                    <a:pt x="4478132" y="0"/>
                  </a:lnTo>
                  <a:close/>
                </a:path>
              </a:pathLst>
            </a:custGeom>
            <a:solidFill>
              <a:srgbClr val="3D4984"/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88900" y="-38100"/>
              <a:ext cx="4300332" cy="51230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748"/>
                </a:lnSpc>
              </a:pPr>
              <a:endParaRPr/>
            </a:p>
          </p:txBody>
        </p:sp>
      </p:grpSp>
      <p:sp>
        <p:nvSpPr>
          <p:cNvPr id="6" name="Freeform 6"/>
          <p:cNvSpPr/>
          <p:nvPr/>
        </p:nvSpPr>
        <p:spPr>
          <a:xfrm rot="5736599" flipH="1">
            <a:off x="15547667" y="6929173"/>
            <a:ext cx="3423267" cy="3484241"/>
          </a:xfrm>
          <a:custGeom>
            <a:avLst/>
            <a:gdLst/>
            <a:ahLst/>
            <a:cxnLst/>
            <a:rect l="l" t="t" r="r" b="b"/>
            <a:pathLst>
              <a:path w="3423267" h="3484241">
                <a:moveTo>
                  <a:pt x="3423266" y="0"/>
                </a:moveTo>
                <a:lnTo>
                  <a:pt x="0" y="0"/>
                </a:lnTo>
                <a:lnTo>
                  <a:pt x="0" y="3484241"/>
                </a:lnTo>
                <a:lnTo>
                  <a:pt x="3423266" y="3484241"/>
                </a:lnTo>
                <a:lnTo>
                  <a:pt x="3423266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-5400000">
            <a:off x="2411045" y="924174"/>
            <a:ext cx="10644105" cy="15250207"/>
          </a:xfrm>
          <a:custGeom>
            <a:avLst/>
            <a:gdLst/>
            <a:ahLst/>
            <a:cxnLst/>
            <a:rect l="l" t="t" r="r" b="b"/>
            <a:pathLst>
              <a:path w="10644105" h="15250207">
                <a:moveTo>
                  <a:pt x="0" y="0"/>
                </a:moveTo>
                <a:lnTo>
                  <a:pt x="10644105" y="0"/>
                </a:lnTo>
                <a:lnTo>
                  <a:pt x="10644105" y="15250207"/>
                </a:lnTo>
                <a:lnTo>
                  <a:pt x="0" y="15250207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-519" r="-519"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1028700" y="733425"/>
            <a:ext cx="16230600" cy="181292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999"/>
              </a:lnSpc>
            </a:pPr>
            <a:r>
              <a:rPr lang="en-US" sz="9999">
                <a:solidFill>
                  <a:srgbClr val="FFFFFF"/>
                </a:solidFill>
                <a:latin typeface="Scripter"/>
                <a:ea typeface="Scripter"/>
                <a:cs typeface="Scripter"/>
                <a:sym typeface="Scripter"/>
              </a:rPr>
              <a:t>target rencana tindak lanjut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815990" y="4138516"/>
            <a:ext cx="12827217" cy="57419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1. </a:t>
            </a: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Melibatkan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seluruh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 guru </a:t>
            </a: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dalam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Komunitas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Belajar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Sekolah</a:t>
            </a:r>
            <a:endParaRPr lang="en-US" sz="3399" dirty="0">
              <a:solidFill>
                <a:srgbClr val="000000"/>
              </a:solidFill>
              <a:latin typeface="Canva Sans"/>
              <a:ea typeface="Canva Sans"/>
              <a:cs typeface="Canva Sans"/>
              <a:sym typeface="Canva Sans"/>
            </a:endParaRPr>
          </a:p>
        </p:txBody>
      </p:sp>
      <p:sp>
        <p:nvSpPr>
          <p:cNvPr id="10" name="TextBox 10"/>
          <p:cNvSpPr txBox="1"/>
          <p:nvPr/>
        </p:nvSpPr>
        <p:spPr>
          <a:xfrm>
            <a:off x="2007715" y="4819967"/>
            <a:ext cx="4424462" cy="5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2. Tahap Pelaksanaan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2303982" y="5571233"/>
            <a:ext cx="4424462" cy="57686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-. </a:t>
            </a: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Tahap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Persiapan</a:t>
            </a:r>
            <a:endParaRPr lang="en-US" sz="3399" dirty="0">
              <a:solidFill>
                <a:srgbClr val="000000"/>
              </a:solidFill>
              <a:latin typeface="Canva Sans"/>
              <a:ea typeface="Canva Sans"/>
              <a:cs typeface="Canva Sans"/>
              <a:sym typeface="Canva Sans"/>
            </a:endParaRPr>
          </a:p>
        </p:txBody>
      </p:sp>
      <p:sp>
        <p:nvSpPr>
          <p:cNvPr id="12" name="TextBox 12"/>
          <p:cNvSpPr txBox="1"/>
          <p:nvPr/>
        </p:nvSpPr>
        <p:spPr>
          <a:xfrm>
            <a:off x="7218088" y="5524183"/>
            <a:ext cx="7793312" cy="57419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: Hari </a:t>
            </a: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Jum’at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, 6 September 2024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2600249" y="6228398"/>
            <a:ext cx="4351139" cy="5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-. Tahap Pelaksanaan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7391400" y="6228397"/>
            <a:ext cx="7620000" cy="57602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: Hari </a:t>
            </a: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Jum’at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, 13 September 2024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2600248" y="6936136"/>
            <a:ext cx="5629351" cy="57686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-. </a:t>
            </a: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Tahap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Akhir dan </a:t>
            </a: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Evaluasi</a:t>
            </a:r>
            <a:endParaRPr lang="en-US" sz="3399" dirty="0">
              <a:solidFill>
                <a:srgbClr val="000000"/>
              </a:solidFill>
              <a:latin typeface="Canva Sans"/>
              <a:ea typeface="Canva Sans"/>
              <a:cs typeface="Canva Sans"/>
              <a:sym typeface="Canva Sans"/>
            </a:endParaRPr>
          </a:p>
        </p:txBody>
      </p:sp>
      <p:sp>
        <p:nvSpPr>
          <p:cNvPr id="16" name="TextBox 16"/>
          <p:cNvSpPr txBox="1"/>
          <p:nvPr/>
        </p:nvSpPr>
        <p:spPr>
          <a:xfrm>
            <a:off x="8356722" y="6936136"/>
            <a:ext cx="6654677" cy="57419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: </a:t>
            </a: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Minggu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ke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3 September 2024</a:t>
            </a:r>
          </a:p>
        </p:txBody>
      </p:sp>
      <p:sp>
        <p:nvSpPr>
          <p:cNvPr id="17" name="Freeform 17"/>
          <p:cNvSpPr/>
          <p:nvPr/>
        </p:nvSpPr>
        <p:spPr>
          <a:xfrm rot="3672074">
            <a:off x="1401914" y="8713365"/>
            <a:ext cx="985742" cy="1033543"/>
          </a:xfrm>
          <a:custGeom>
            <a:avLst/>
            <a:gdLst/>
            <a:ahLst/>
            <a:cxnLst/>
            <a:rect l="l" t="t" r="r" b="b"/>
            <a:pathLst>
              <a:path w="985742" h="1033543">
                <a:moveTo>
                  <a:pt x="0" y="0"/>
                </a:moveTo>
                <a:lnTo>
                  <a:pt x="985741" y="0"/>
                </a:lnTo>
                <a:lnTo>
                  <a:pt x="985741" y="1033543"/>
                </a:lnTo>
                <a:lnTo>
                  <a:pt x="0" y="1033543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 rot="-9991959">
            <a:off x="2707048" y="8873494"/>
            <a:ext cx="985742" cy="1033543"/>
          </a:xfrm>
          <a:custGeom>
            <a:avLst/>
            <a:gdLst/>
            <a:ahLst/>
            <a:cxnLst/>
            <a:rect l="l" t="t" r="r" b="b"/>
            <a:pathLst>
              <a:path w="985742" h="1033543">
                <a:moveTo>
                  <a:pt x="0" y="0"/>
                </a:moveTo>
                <a:lnTo>
                  <a:pt x="985742" y="0"/>
                </a:lnTo>
                <a:lnTo>
                  <a:pt x="985742" y="1033543"/>
                </a:lnTo>
                <a:lnTo>
                  <a:pt x="0" y="1033543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 rot="5871076">
            <a:off x="4023342" y="8713365"/>
            <a:ext cx="985742" cy="1033543"/>
          </a:xfrm>
          <a:custGeom>
            <a:avLst/>
            <a:gdLst/>
            <a:ahLst/>
            <a:cxnLst/>
            <a:rect l="l" t="t" r="r" b="b"/>
            <a:pathLst>
              <a:path w="985742" h="1033543">
                <a:moveTo>
                  <a:pt x="0" y="0"/>
                </a:moveTo>
                <a:lnTo>
                  <a:pt x="985742" y="0"/>
                </a:lnTo>
                <a:lnTo>
                  <a:pt x="985742" y="1033543"/>
                </a:lnTo>
                <a:lnTo>
                  <a:pt x="0" y="1033543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20" name="Freeform 20"/>
          <p:cNvSpPr/>
          <p:nvPr/>
        </p:nvSpPr>
        <p:spPr>
          <a:xfrm flipH="1">
            <a:off x="11213725" y="8000663"/>
            <a:ext cx="1622678" cy="1389602"/>
          </a:xfrm>
          <a:custGeom>
            <a:avLst/>
            <a:gdLst/>
            <a:ahLst/>
            <a:cxnLst/>
            <a:rect l="l" t="t" r="r" b="b"/>
            <a:pathLst>
              <a:path w="1622678" h="1389602">
                <a:moveTo>
                  <a:pt x="1622678" y="0"/>
                </a:moveTo>
                <a:lnTo>
                  <a:pt x="0" y="0"/>
                </a:lnTo>
                <a:lnTo>
                  <a:pt x="0" y="1389602"/>
                </a:lnTo>
                <a:lnTo>
                  <a:pt x="1622678" y="1389602"/>
                </a:lnTo>
                <a:lnTo>
                  <a:pt x="1622678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</p:sp>
      <p:sp>
        <p:nvSpPr>
          <p:cNvPr id="21" name="Freeform 21"/>
          <p:cNvSpPr/>
          <p:nvPr/>
        </p:nvSpPr>
        <p:spPr>
          <a:xfrm>
            <a:off x="10488573" y="8706709"/>
            <a:ext cx="1450304" cy="1046856"/>
          </a:xfrm>
          <a:custGeom>
            <a:avLst/>
            <a:gdLst/>
            <a:ahLst/>
            <a:cxnLst/>
            <a:rect l="l" t="t" r="r" b="b"/>
            <a:pathLst>
              <a:path w="1450304" h="1046856">
                <a:moveTo>
                  <a:pt x="0" y="0"/>
                </a:moveTo>
                <a:lnTo>
                  <a:pt x="1450304" y="0"/>
                </a:lnTo>
                <a:lnTo>
                  <a:pt x="1450304" y="1046855"/>
                </a:lnTo>
                <a:lnTo>
                  <a:pt x="0" y="1046855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/>
            </a:stretch>
          </a:blipFill>
        </p:spPr>
      </p:sp>
      <p:sp>
        <p:nvSpPr>
          <p:cNvPr id="22" name="Freeform 22"/>
          <p:cNvSpPr/>
          <p:nvPr/>
        </p:nvSpPr>
        <p:spPr>
          <a:xfrm>
            <a:off x="11469364" y="8864139"/>
            <a:ext cx="1450304" cy="1046856"/>
          </a:xfrm>
          <a:custGeom>
            <a:avLst/>
            <a:gdLst/>
            <a:ahLst/>
            <a:cxnLst/>
            <a:rect l="l" t="t" r="r" b="b"/>
            <a:pathLst>
              <a:path w="1450304" h="1046856">
                <a:moveTo>
                  <a:pt x="0" y="0"/>
                </a:moveTo>
                <a:lnTo>
                  <a:pt x="1450304" y="0"/>
                </a:lnTo>
                <a:lnTo>
                  <a:pt x="1450304" y="1046856"/>
                </a:lnTo>
                <a:lnTo>
                  <a:pt x="0" y="1046856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222" b="-9222"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642546" y="682061"/>
            <a:ext cx="17002907" cy="1800486"/>
            <a:chOff x="0" y="0"/>
            <a:chExt cx="4478132" cy="474202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478132" cy="474202"/>
            </a:xfrm>
            <a:custGeom>
              <a:avLst/>
              <a:gdLst/>
              <a:ahLst/>
              <a:cxnLst/>
              <a:rect l="l" t="t" r="r" b="b"/>
              <a:pathLst>
                <a:path w="4478132" h="474202">
                  <a:moveTo>
                    <a:pt x="4478132" y="0"/>
                  </a:moveTo>
                  <a:lnTo>
                    <a:pt x="0" y="0"/>
                  </a:lnTo>
                  <a:lnTo>
                    <a:pt x="101600" y="237101"/>
                  </a:lnTo>
                  <a:lnTo>
                    <a:pt x="0" y="474202"/>
                  </a:lnTo>
                  <a:lnTo>
                    <a:pt x="4478132" y="474202"/>
                  </a:lnTo>
                  <a:lnTo>
                    <a:pt x="4376532" y="237101"/>
                  </a:lnTo>
                  <a:lnTo>
                    <a:pt x="4478132" y="0"/>
                  </a:lnTo>
                  <a:close/>
                </a:path>
              </a:pathLst>
            </a:custGeom>
            <a:solidFill>
              <a:srgbClr val="3D4984"/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88900" y="-38100"/>
              <a:ext cx="4300332" cy="51230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748"/>
                </a:lnSpc>
              </a:pPr>
              <a:endParaRPr/>
            </a:p>
          </p:txBody>
        </p:sp>
      </p:grpSp>
      <p:sp>
        <p:nvSpPr>
          <p:cNvPr id="6" name="TextBox 6"/>
          <p:cNvSpPr txBox="1"/>
          <p:nvPr/>
        </p:nvSpPr>
        <p:spPr>
          <a:xfrm>
            <a:off x="1028700" y="819150"/>
            <a:ext cx="16230600" cy="13030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080"/>
              </a:lnSpc>
            </a:pPr>
            <a:r>
              <a:rPr lang="en-US" sz="7200">
                <a:solidFill>
                  <a:srgbClr val="FFFFFF"/>
                </a:solidFill>
                <a:latin typeface="Scripter"/>
                <a:ea typeface="Scripter"/>
                <a:cs typeface="Scripter"/>
                <a:sym typeface="Scripter"/>
              </a:rPr>
              <a:t>tahap evaluasi hasil rtl dan aksi nyata</a:t>
            </a:r>
          </a:p>
        </p:txBody>
      </p:sp>
      <p:grpSp>
        <p:nvGrpSpPr>
          <p:cNvPr id="7" name="Group 7"/>
          <p:cNvGrpSpPr/>
          <p:nvPr/>
        </p:nvGrpSpPr>
        <p:grpSpPr>
          <a:xfrm>
            <a:off x="611801" y="2122156"/>
            <a:ext cx="17061615" cy="7839268"/>
            <a:chOff x="0" y="0"/>
            <a:chExt cx="22748819" cy="10452358"/>
          </a:xfrm>
        </p:grpSpPr>
        <p:grpSp>
          <p:nvGrpSpPr>
            <p:cNvPr id="8" name="Group 8"/>
            <p:cNvGrpSpPr/>
            <p:nvPr/>
          </p:nvGrpSpPr>
          <p:grpSpPr>
            <a:xfrm rot="-208414">
              <a:off x="251799" y="657905"/>
              <a:ext cx="21989566" cy="8978588"/>
              <a:chOff x="0" y="0"/>
              <a:chExt cx="4654914" cy="1900654"/>
            </a:xfrm>
          </p:grpSpPr>
          <p:sp>
            <p:nvSpPr>
              <p:cNvPr id="9" name="Freeform 9"/>
              <p:cNvSpPr/>
              <p:nvPr/>
            </p:nvSpPr>
            <p:spPr>
              <a:xfrm>
                <a:off x="0" y="0"/>
                <a:ext cx="4654914" cy="1900654"/>
              </a:xfrm>
              <a:custGeom>
                <a:avLst/>
                <a:gdLst/>
                <a:ahLst/>
                <a:cxnLst/>
                <a:rect l="l" t="t" r="r" b="b"/>
                <a:pathLst>
                  <a:path w="4654914" h="1900654">
                    <a:moveTo>
                      <a:pt x="0" y="0"/>
                    </a:moveTo>
                    <a:lnTo>
                      <a:pt x="4654914" y="0"/>
                    </a:lnTo>
                    <a:lnTo>
                      <a:pt x="4654914" y="1900654"/>
                    </a:lnTo>
                    <a:lnTo>
                      <a:pt x="0" y="1900654"/>
                    </a:lnTo>
                    <a:close/>
                  </a:path>
                </a:pathLst>
              </a:custGeom>
              <a:solidFill>
                <a:srgbClr val="FABB17"/>
              </a:solidFill>
              <a:ln w="38100" cap="sq">
                <a:solidFill>
                  <a:srgbClr val="3D4984"/>
                </a:solidFill>
                <a:prstDash val="solid"/>
                <a:miter/>
              </a:ln>
            </p:spPr>
          </p:sp>
          <p:sp>
            <p:nvSpPr>
              <p:cNvPr id="10" name="TextBox 10"/>
              <p:cNvSpPr txBox="1"/>
              <p:nvPr/>
            </p:nvSpPr>
            <p:spPr>
              <a:xfrm>
                <a:off x="0" y="-28575"/>
                <a:ext cx="4654914" cy="1929229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11" name="Group 11"/>
            <p:cNvGrpSpPr/>
            <p:nvPr/>
          </p:nvGrpSpPr>
          <p:grpSpPr>
            <a:xfrm rot="191834">
              <a:off x="544750" y="884264"/>
              <a:ext cx="21971238" cy="8962363"/>
              <a:chOff x="0" y="0"/>
              <a:chExt cx="4651034" cy="1897219"/>
            </a:xfrm>
          </p:grpSpPr>
          <p:sp>
            <p:nvSpPr>
              <p:cNvPr id="12" name="Freeform 12"/>
              <p:cNvSpPr/>
              <p:nvPr/>
            </p:nvSpPr>
            <p:spPr>
              <a:xfrm>
                <a:off x="0" y="0"/>
                <a:ext cx="4651034" cy="1897219"/>
              </a:xfrm>
              <a:custGeom>
                <a:avLst/>
                <a:gdLst/>
                <a:ahLst/>
                <a:cxnLst/>
                <a:rect l="l" t="t" r="r" b="b"/>
                <a:pathLst>
                  <a:path w="4651034" h="1897219">
                    <a:moveTo>
                      <a:pt x="0" y="0"/>
                    </a:moveTo>
                    <a:lnTo>
                      <a:pt x="4651034" y="0"/>
                    </a:lnTo>
                    <a:lnTo>
                      <a:pt x="4651034" y="1897219"/>
                    </a:lnTo>
                    <a:lnTo>
                      <a:pt x="0" y="1897219"/>
                    </a:lnTo>
                    <a:close/>
                  </a:path>
                </a:pathLst>
              </a:custGeom>
              <a:solidFill>
                <a:srgbClr val="CF0A0A"/>
              </a:solidFill>
              <a:ln w="38100" cap="sq">
                <a:solidFill>
                  <a:srgbClr val="3D4984"/>
                </a:solidFill>
                <a:prstDash val="solid"/>
                <a:miter/>
              </a:ln>
            </p:spPr>
          </p:sp>
          <p:sp>
            <p:nvSpPr>
              <p:cNvPr id="13" name="TextBox 13"/>
              <p:cNvSpPr txBox="1"/>
              <p:nvPr/>
            </p:nvSpPr>
            <p:spPr>
              <a:xfrm>
                <a:off x="0" y="-28575"/>
                <a:ext cx="4651034" cy="1925794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14" name="Group 14"/>
            <p:cNvGrpSpPr/>
            <p:nvPr/>
          </p:nvGrpSpPr>
          <p:grpSpPr>
            <a:xfrm rot="-66823">
              <a:off x="613719" y="944889"/>
              <a:ext cx="21833301" cy="8841113"/>
              <a:chOff x="0" y="0"/>
              <a:chExt cx="4621835" cy="1871552"/>
            </a:xfrm>
          </p:grpSpPr>
          <p:sp>
            <p:nvSpPr>
              <p:cNvPr id="15" name="Freeform 15"/>
              <p:cNvSpPr/>
              <p:nvPr/>
            </p:nvSpPr>
            <p:spPr>
              <a:xfrm>
                <a:off x="0" y="0"/>
                <a:ext cx="4621835" cy="1871552"/>
              </a:xfrm>
              <a:custGeom>
                <a:avLst/>
                <a:gdLst/>
                <a:ahLst/>
                <a:cxnLst/>
                <a:rect l="l" t="t" r="r" b="b"/>
                <a:pathLst>
                  <a:path w="4621835" h="1871552">
                    <a:moveTo>
                      <a:pt x="0" y="0"/>
                    </a:moveTo>
                    <a:lnTo>
                      <a:pt x="4621835" y="0"/>
                    </a:lnTo>
                    <a:lnTo>
                      <a:pt x="4621835" y="1871552"/>
                    </a:lnTo>
                    <a:lnTo>
                      <a:pt x="0" y="1871552"/>
                    </a:lnTo>
                    <a:close/>
                  </a:path>
                </a:pathLst>
              </a:custGeom>
              <a:solidFill>
                <a:srgbClr val="A7EB7C"/>
              </a:solidFill>
              <a:ln w="38100" cap="sq">
                <a:solidFill>
                  <a:srgbClr val="3D4984"/>
                </a:solidFill>
                <a:prstDash val="solid"/>
                <a:miter/>
              </a:ln>
            </p:spPr>
          </p:sp>
          <p:sp>
            <p:nvSpPr>
              <p:cNvPr id="16" name="TextBox 16"/>
              <p:cNvSpPr txBox="1"/>
              <p:nvPr/>
            </p:nvSpPr>
            <p:spPr>
              <a:xfrm>
                <a:off x="0" y="-28575"/>
                <a:ext cx="4621835" cy="1900127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sp>
        <p:nvSpPr>
          <p:cNvPr id="17" name="Freeform 17"/>
          <p:cNvSpPr/>
          <p:nvPr/>
        </p:nvSpPr>
        <p:spPr>
          <a:xfrm rot="8248605" flipH="1">
            <a:off x="14655900" y="6680336"/>
            <a:ext cx="2431267" cy="3206707"/>
          </a:xfrm>
          <a:custGeom>
            <a:avLst/>
            <a:gdLst/>
            <a:ahLst/>
            <a:cxnLst/>
            <a:rect l="l" t="t" r="r" b="b"/>
            <a:pathLst>
              <a:path w="2431267" h="3206707">
                <a:moveTo>
                  <a:pt x="2431267" y="0"/>
                </a:moveTo>
                <a:lnTo>
                  <a:pt x="0" y="0"/>
                </a:lnTo>
                <a:lnTo>
                  <a:pt x="0" y="3206707"/>
                </a:lnTo>
                <a:lnTo>
                  <a:pt x="2431267" y="3206707"/>
                </a:lnTo>
                <a:lnTo>
                  <a:pt x="2431267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18" name="TextBox 18"/>
          <p:cNvSpPr txBox="1"/>
          <p:nvPr/>
        </p:nvSpPr>
        <p:spPr>
          <a:xfrm>
            <a:off x="1645946" y="3174022"/>
            <a:ext cx="15284149" cy="11804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759"/>
              </a:lnSpc>
            </a:pP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Cara yang </a:t>
            </a: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dapat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dilakukan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guru </a:t>
            </a: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untuk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mengidentifikasi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kebutuhan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belajar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siswa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, </a:t>
            </a: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diantaranya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: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1645946" y="4563110"/>
            <a:ext cx="8690174" cy="5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1. Mengamati perilaku siswa-siswa mereka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1645946" y="5076825"/>
            <a:ext cx="14091147" cy="5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2. Mendiskusikan kebutuhan siswa dengan orang tua atau wali murid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1645946" y="5718258"/>
            <a:ext cx="14225588" cy="5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3. Mengamati siswa ketika sedang menyelesaikan tugas atau aktivitas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1645946" y="6355798"/>
            <a:ext cx="9441359" cy="5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4. Bertanya atau mendiskusikan dengan siswa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1645945" y="6972300"/>
            <a:ext cx="15864015" cy="118046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4759"/>
              </a:lnSpc>
            </a:pP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5. </a:t>
            </a: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Mencari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tahu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pengetahuan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awal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siswa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terkait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dengan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topik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yang </a:t>
            </a: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akan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dipelajari</a:t>
            </a:r>
            <a:endParaRPr lang="en-US" sz="3399" dirty="0">
              <a:solidFill>
                <a:srgbClr val="000000"/>
              </a:solidFill>
              <a:latin typeface="Canva Sans"/>
              <a:ea typeface="Canva Sans"/>
              <a:cs typeface="Canva Sans"/>
              <a:sym typeface="Canva Sans"/>
            </a:endParaRPr>
          </a:p>
        </p:txBody>
      </p:sp>
      <p:sp>
        <p:nvSpPr>
          <p:cNvPr id="24" name="TextBox 24"/>
          <p:cNvSpPr txBox="1"/>
          <p:nvPr/>
        </p:nvSpPr>
        <p:spPr>
          <a:xfrm>
            <a:off x="1645946" y="8045247"/>
            <a:ext cx="11504911" cy="5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6. Melakukan survei untuk mengetahui kebutuhan siswa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1645946" y="8625637"/>
            <a:ext cx="14937185" cy="5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7. Mereview dan merefleksi terhadap praktik pengajaran mereka sendiri  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222" b="-9222"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2180878" y="271391"/>
            <a:ext cx="13267898" cy="1612640"/>
            <a:chOff x="0" y="0"/>
            <a:chExt cx="3901467" cy="474202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901468" cy="474202"/>
            </a:xfrm>
            <a:custGeom>
              <a:avLst/>
              <a:gdLst/>
              <a:ahLst/>
              <a:cxnLst/>
              <a:rect l="l" t="t" r="r" b="b"/>
              <a:pathLst>
                <a:path w="3901468" h="474202">
                  <a:moveTo>
                    <a:pt x="3901468" y="0"/>
                  </a:moveTo>
                  <a:lnTo>
                    <a:pt x="0" y="0"/>
                  </a:lnTo>
                  <a:lnTo>
                    <a:pt x="101600" y="237101"/>
                  </a:lnTo>
                  <a:lnTo>
                    <a:pt x="0" y="474202"/>
                  </a:lnTo>
                  <a:lnTo>
                    <a:pt x="3901468" y="474202"/>
                  </a:lnTo>
                  <a:lnTo>
                    <a:pt x="3799868" y="237101"/>
                  </a:lnTo>
                  <a:lnTo>
                    <a:pt x="3901468" y="0"/>
                  </a:lnTo>
                  <a:close/>
                </a:path>
              </a:pathLst>
            </a:custGeom>
            <a:solidFill>
              <a:srgbClr val="3D4984"/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88900" y="-38100"/>
              <a:ext cx="3723667" cy="51230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748"/>
                </a:lnSpc>
              </a:pPr>
              <a:endParaRPr/>
            </a:p>
          </p:txBody>
        </p:sp>
      </p:grpSp>
      <p:sp>
        <p:nvSpPr>
          <p:cNvPr id="6" name="TextBox 6"/>
          <p:cNvSpPr txBox="1"/>
          <p:nvPr/>
        </p:nvSpPr>
        <p:spPr>
          <a:xfrm>
            <a:off x="2180878" y="508124"/>
            <a:ext cx="13267898" cy="9772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560"/>
              </a:lnSpc>
            </a:pPr>
            <a:r>
              <a:rPr lang="en-US" sz="5400">
                <a:solidFill>
                  <a:srgbClr val="FFFFFF"/>
                </a:solidFill>
                <a:latin typeface="Scripter"/>
                <a:ea typeface="Scripter"/>
                <a:cs typeface="Scripter"/>
                <a:sym typeface="Scripter"/>
              </a:rPr>
              <a:t>tahap evaluasi hasil rtl dan aksi nyata</a:t>
            </a:r>
          </a:p>
        </p:txBody>
      </p:sp>
      <p:grpSp>
        <p:nvGrpSpPr>
          <p:cNvPr id="7" name="Group 7"/>
          <p:cNvGrpSpPr/>
          <p:nvPr/>
        </p:nvGrpSpPr>
        <p:grpSpPr>
          <a:xfrm>
            <a:off x="592767" y="1485374"/>
            <a:ext cx="17097960" cy="8476051"/>
            <a:chOff x="0" y="0"/>
            <a:chExt cx="22797280" cy="11301401"/>
          </a:xfrm>
        </p:grpSpPr>
        <p:grpSp>
          <p:nvGrpSpPr>
            <p:cNvPr id="8" name="Group 8"/>
            <p:cNvGrpSpPr/>
            <p:nvPr/>
          </p:nvGrpSpPr>
          <p:grpSpPr>
            <a:xfrm rot="-208414">
              <a:off x="277178" y="657136"/>
              <a:ext cx="21989566" cy="9816340"/>
              <a:chOff x="0" y="0"/>
              <a:chExt cx="4654914" cy="2077995"/>
            </a:xfrm>
          </p:grpSpPr>
          <p:sp>
            <p:nvSpPr>
              <p:cNvPr id="9" name="Freeform 9"/>
              <p:cNvSpPr/>
              <p:nvPr/>
            </p:nvSpPr>
            <p:spPr>
              <a:xfrm>
                <a:off x="0" y="0"/>
                <a:ext cx="4654914" cy="2077995"/>
              </a:xfrm>
              <a:custGeom>
                <a:avLst/>
                <a:gdLst/>
                <a:ahLst/>
                <a:cxnLst/>
                <a:rect l="l" t="t" r="r" b="b"/>
                <a:pathLst>
                  <a:path w="4654914" h="2077995">
                    <a:moveTo>
                      <a:pt x="0" y="0"/>
                    </a:moveTo>
                    <a:lnTo>
                      <a:pt x="4654914" y="0"/>
                    </a:lnTo>
                    <a:lnTo>
                      <a:pt x="4654914" y="2077995"/>
                    </a:lnTo>
                    <a:lnTo>
                      <a:pt x="0" y="2077995"/>
                    </a:lnTo>
                    <a:close/>
                  </a:path>
                </a:pathLst>
              </a:custGeom>
              <a:solidFill>
                <a:srgbClr val="D2CDA0"/>
              </a:solidFill>
              <a:ln w="38100" cap="sq">
                <a:solidFill>
                  <a:srgbClr val="3D4984"/>
                </a:solidFill>
                <a:prstDash val="solid"/>
                <a:miter/>
              </a:ln>
            </p:spPr>
          </p:sp>
          <p:sp>
            <p:nvSpPr>
              <p:cNvPr id="10" name="TextBox 10"/>
              <p:cNvSpPr txBox="1"/>
              <p:nvPr/>
            </p:nvSpPr>
            <p:spPr>
              <a:xfrm>
                <a:off x="0" y="-28575"/>
                <a:ext cx="4654914" cy="210657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11" name="Group 11"/>
            <p:cNvGrpSpPr/>
            <p:nvPr/>
          </p:nvGrpSpPr>
          <p:grpSpPr>
            <a:xfrm rot="191834">
              <a:off x="570129" y="906245"/>
              <a:ext cx="21971238" cy="9790069"/>
              <a:chOff x="0" y="0"/>
              <a:chExt cx="4651034" cy="2072434"/>
            </a:xfrm>
          </p:grpSpPr>
          <p:sp>
            <p:nvSpPr>
              <p:cNvPr id="12" name="Freeform 12"/>
              <p:cNvSpPr/>
              <p:nvPr/>
            </p:nvSpPr>
            <p:spPr>
              <a:xfrm>
                <a:off x="0" y="0"/>
                <a:ext cx="4651034" cy="2072434"/>
              </a:xfrm>
              <a:custGeom>
                <a:avLst/>
                <a:gdLst/>
                <a:ahLst/>
                <a:cxnLst/>
                <a:rect l="l" t="t" r="r" b="b"/>
                <a:pathLst>
                  <a:path w="4651034" h="2072434">
                    <a:moveTo>
                      <a:pt x="0" y="0"/>
                    </a:moveTo>
                    <a:lnTo>
                      <a:pt x="4651034" y="0"/>
                    </a:lnTo>
                    <a:lnTo>
                      <a:pt x="4651034" y="2072434"/>
                    </a:lnTo>
                    <a:lnTo>
                      <a:pt x="0" y="2072434"/>
                    </a:lnTo>
                    <a:close/>
                  </a:path>
                </a:pathLst>
              </a:custGeom>
              <a:solidFill>
                <a:srgbClr val="CF0A0A"/>
              </a:solidFill>
              <a:ln w="38100" cap="sq">
                <a:solidFill>
                  <a:srgbClr val="3D4984"/>
                </a:solidFill>
                <a:prstDash val="solid"/>
                <a:miter/>
              </a:ln>
            </p:spPr>
          </p:sp>
          <p:sp>
            <p:nvSpPr>
              <p:cNvPr id="13" name="TextBox 13"/>
              <p:cNvSpPr txBox="1"/>
              <p:nvPr/>
            </p:nvSpPr>
            <p:spPr>
              <a:xfrm>
                <a:off x="0" y="-28575"/>
                <a:ext cx="4651034" cy="2101009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14" name="Group 14"/>
            <p:cNvGrpSpPr/>
            <p:nvPr/>
          </p:nvGrpSpPr>
          <p:grpSpPr>
            <a:xfrm rot="-66823">
              <a:off x="639098" y="1004403"/>
              <a:ext cx="21833301" cy="9593753"/>
              <a:chOff x="0" y="0"/>
              <a:chExt cx="4621835" cy="2030877"/>
            </a:xfrm>
          </p:grpSpPr>
          <p:sp>
            <p:nvSpPr>
              <p:cNvPr id="15" name="Freeform 15"/>
              <p:cNvSpPr/>
              <p:nvPr/>
            </p:nvSpPr>
            <p:spPr>
              <a:xfrm>
                <a:off x="0" y="0"/>
                <a:ext cx="4621835" cy="2030877"/>
              </a:xfrm>
              <a:custGeom>
                <a:avLst/>
                <a:gdLst/>
                <a:ahLst/>
                <a:cxnLst/>
                <a:rect l="l" t="t" r="r" b="b"/>
                <a:pathLst>
                  <a:path w="4621835" h="2030877">
                    <a:moveTo>
                      <a:pt x="0" y="0"/>
                    </a:moveTo>
                    <a:lnTo>
                      <a:pt x="4621835" y="0"/>
                    </a:lnTo>
                    <a:lnTo>
                      <a:pt x="4621835" y="2030877"/>
                    </a:lnTo>
                    <a:lnTo>
                      <a:pt x="0" y="2030877"/>
                    </a:lnTo>
                    <a:close/>
                  </a:path>
                </a:pathLst>
              </a:custGeom>
              <a:solidFill>
                <a:srgbClr val="FFBD59"/>
              </a:solidFill>
              <a:ln w="38100" cap="sq">
                <a:solidFill>
                  <a:srgbClr val="3D4984"/>
                </a:solidFill>
                <a:prstDash val="solid"/>
                <a:miter/>
              </a:ln>
            </p:spPr>
          </p:sp>
          <p:sp>
            <p:nvSpPr>
              <p:cNvPr id="16" name="TextBox 16"/>
              <p:cNvSpPr txBox="1"/>
              <p:nvPr/>
            </p:nvSpPr>
            <p:spPr>
              <a:xfrm>
                <a:off x="0" y="-28575"/>
                <a:ext cx="4621835" cy="2059452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sp>
        <p:nvSpPr>
          <p:cNvPr id="17" name="Freeform 17"/>
          <p:cNvSpPr/>
          <p:nvPr/>
        </p:nvSpPr>
        <p:spPr>
          <a:xfrm rot="-1958081" flipH="1">
            <a:off x="1652767" y="6486804"/>
            <a:ext cx="1132692" cy="1493959"/>
          </a:xfrm>
          <a:custGeom>
            <a:avLst/>
            <a:gdLst/>
            <a:ahLst/>
            <a:cxnLst/>
            <a:rect l="l" t="t" r="r" b="b"/>
            <a:pathLst>
              <a:path w="1132692" h="1493959">
                <a:moveTo>
                  <a:pt x="1132692" y="0"/>
                </a:moveTo>
                <a:lnTo>
                  <a:pt x="0" y="0"/>
                </a:lnTo>
                <a:lnTo>
                  <a:pt x="0" y="1493959"/>
                </a:lnTo>
                <a:lnTo>
                  <a:pt x="1132692" y="1493959"/>
                </a:lnTo>
                <a:lnTo>
                  <a:pt x="1132692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18" name="TextBox 18"/>
          <p:cNvSpPr txBox="1"/>
          <p:nvPr/>
        </p:nvSpPr>
        <p:spPr>
          <a:xfrm>
            <a:off x="1645946" y="2614752"/>
            <a:ext cx="15284149" cy="11804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Kesiapan Belajar Siswa adalah Kapasitas untuk mempelajari materi, konsep, atau keterampilan baru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1296838" y="3926497"/>
            <a:ext cx="1918237" cy="57419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Contoh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: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3456486" y="3919855"/>
            <a:ext cx="13802814" cy="24208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759"/>
              </a:lnSpc>
            </a:pPr>
            <a:r>
              <a:rPr lang="en-US" sz="3399" b="1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Kelompok</a:t>
            </a:r>
            <a:r>
              <a:rPr lang="en-US" sz="3399" b="1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A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adalah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siswa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yang </a:t>
            </a: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telah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memiliki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keterampilan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menulis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dengan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struktur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yang </a:t>
            </a: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baik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dan </a:t>
            </a: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memikiki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kosakata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yang </a:t>
            </a: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cukup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kaya. </a:t>
            </a: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Mereka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juga </a:t>
            </a: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cukup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mandiri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dan </a:t>
            </a: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percaya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diri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dalam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bekerja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.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3456486" y="6424295"/>
            <a:ext cx="13891918" cy="11804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759"/>
              </a:lnSpc>
            </a:pPr>
            <a:r>
              <a:rPr lang="en-US" sz="3399" b="1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Kelompok</a:t>
            </a:r>
            <a:r>
              <a:rPr lang="en-US" sz="3399" b="1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B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adalah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siswa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yang </a:t>
            </a: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memiliki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keterampilan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menulis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dengan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struktur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yang </a:t>
            </a: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baik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, </a:t>
            </a: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namun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kosakatanya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masih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terbatas</a:t>
            </a:r>
            <a:endParaRPr lang="en-US" sz="3399" dirty="0">
              <a:solidFill>
                <a:srgbClr val="000000"/>
              </a:solidFill>
              <a:latin typeface="Canva Sans"/>
              <a:ea typeface="Canva Sans"/>
              <a:cs typeface="Canva Sans"/>
              <a:sym typeface="Canva Sans"/>
            </a:endParaRPr>
          </a:p>
        </p:txBody>
      </p:sp>
      <p:sp>
        <p:nvSpPr>
          <p:cNvPr id="22" name="TextBox 22"/>
          <p:cNvSpPr txBox="1"/>
          <p:nvPr/>
        </p:nvSpPr>
        <p:spPr>
          <a:xfrm>
            <a:off x="3391352" y="7728585"/>
            <a:ext cx="13867948" cy="11804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759"/>
              </a:lnSpc>
            </a:pPr>
            <a:r>
              <a:rPr lang="en-US" sz="3399" b="1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Kelompok</a:t>
            </a:r>
            <a:r>
              <a:rPr lang="en-US" sz="3399" b="1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C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adalah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siswa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yang </a:t>
            </a: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belum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memiliki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keterampilan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menulis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dengan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struktur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yang </a:t>
            </a: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baik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dan </a:t>
            </a: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kosakatanya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pun </a:t>
            </a: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terbatas</a:t>
            </a:r>
            <a:endParaRPr lang="en-US" sz="3399" dirty="0">
              <a:solidFill>
                <a:srgbClr val="000000"/>
              </a:solidFill>
              <a:latin typeface="Canva Sans"/>
              <a:ea typeface="Canva Sans"/>
              <a:cs typeface="Canva Sans"/>
              <a:sym typeface="Canva Sans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222" b="-9222"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2180878" y="271391"/>
            <a:ext cx="13267898" cy="1612640"/>
            <a:chOff x="0" y="0"/>
            <a:chExt cx="3901467" cy="474202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901468" cy="474202"/>
            </a:xfrm>
            <a:custGeom>
              <a:avLst/>
              <a:gdLst/>
              <a:ahLst/>
              <a:cxnLst/>
              <a:rect l="l" t="t" r="r" b="b"/>
              <a:pathLst>
                <a:path w="3901468" h="474202">
                  <a:moveTo>
                    <a:pt x="3901468" y="0"/>
                  </a:moveTo>
                  <a:lnTo>
                    <a:pt x="0" y="0"/>
                  </a:lnTo>
                  <a:lnTo>
                    <a:pt x="101600" y="237101"/>
                  </a:lnTo>
                  <a:lnTo>
                    <a:pt x="0" y="474202"/>
                  </a:lnTo>
                  <a:lnTo>
                    <a:pt x="3901468" y="474202"/>
                  </a:lnTo>
                  <a:lnTo>
                    <a:pt x="3799868" y="237101"/>
                  </a:lnTo>
                  <a:lnTo>
                    <a:pt x="3901468" y="0"/>
                  </a:lnTo>
                  <a:close/>
                </a:path>
              </a:pathLst>
            </a:custGeom>
            <a:solidFill>
              <a:srgbClr val="3D4984"/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88900" y="-38100"/>
              <a:ext cx="3723667" cy="51230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748"/>
                </a:lnSpc>
              </a:pPr>
              <a:endParaRPr/>
            </a:p>
          </p:txBody>
        </p:sp>
      </p:grpSp>
      <p:sp>
        <p:nvSpPr>
          <p:cNvPr id="6" name="TextBox 6"/>
          <p:cNvSpPr txBox="1"/>
          <p:nvPr/>
        </p:nvSpPr>
        <p:spPr>
          <a:xfrm>
            <a:off x="2180878" y="508124"/>
            <a:ext cx="13267898" cy="9772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560"/>
              </a:lnSpc>
            </a:pPr>
            <a:r>
              <a:rPr lang="en-US" sz="5400">
                <a:solidFill>
                  <a:srgbClr val="FFFFFF"/>
                </a:solidFill>
                <a:latin typeface="Scripter"/>
                <a:ea typeface="Scripter"/>
                <a:cs typeface="Scripter"/>
                <a:sym typeface="Scripter"/>
              </a:rPr>
              <a:t>tahap evaluasi hasil rtl dan aksi nyata</a:t>
            </a:r>
          </a:p>
        </p:txBody>
      </p:sp>
      <p:grpSp>
        <p:nvGrpSpPr>
          <p:cNvPr id="7" name="Group 7"/>
          <p:cNvGrpSpPr/>
          <p:nvPr/>
        </p:nvGrpSpPr>
        <p:grpSpPr>
          <a:xfrm>
            <a:off x="592767" y="1485374"/>
            <a:ext cx="17097960" cy="8476051"/>
            <a:chOff x="0" y="0"/>
            <a:chExt cx="22797280" cy="11301401"/>
          </a:xfrm>
        </p:grpSpPr>
        <p:grpSp>
          <p:nvGrpSpPr>
            <p:cNvPr id="8" name="Group 8"/>
            <p:cNvGrpSpPr/>
            <p:nvPr/>
          </p:nvGrpSpPr>
          <p:grpSpPr>
            <a:xfrm rot="-208414">
              <a:off x="277178" y="657136"/>
              <a:ext cx="21989566" cy="9816340"/>
              <a:chOff x="0" y="0"/>
              <a:chExt cx="4654914" cy="2077995"/>
            </a:xfrm>
          </p:grpSpPr>
          <p:sp>
            <p:nvSpPr>
              <p:cNvPr id="9" name="Freeform 9"/>
              <p:cNvSpPr/>
              <p:nvPr/>
            </p:nvSpPr>
            <p:spPr>
              <a:xfrm>
                <a:off x="0" y="0"/>
                <a:ext cx="4654914" cy="2077995"/>
              </a:xfrm>
              <a:custGeom>
                <a:avLst/>
                <a:gdLst/>
                <a:ahLst/>
                <a:cxnLst/>
                <a:rect l="l" t="t" r="r" b="b"/>
                <a:pathLst>
                  <a:path w="4654914" h="2077995">
                    <a:moveTo>
                      <a:pt x="0" y="0"/>
                    </a:moveTo>
                    <a:lnTo>
                      <a:pt x="4654914" y="0"/>
                    </a:lnTo>
                    <a:lnTo>
                      <a:pt x="4654914" y="2077995"/>
                    </a:lnTo>
                    <a:lnTo>
                      <a:pt x="0" y="2077995"/>
                    </a:lnTo>
                    <a:close/>
                  </a:path>
                </a:pathLst>
              </a:custGeom>
              <a:solidFill>
                <a:srgbClr val="FABB17"/>
              </a:solidFill>
              <a:ln w="38100" cap="sq">
                <a:solidFill>
                  <a:srgbClr val="3D4984"/>
                </a:solidFill>
                <a:prstDash val="solid"/>
                <a:miter/>
              </a:ln>
            </p:spPr>
          </p:sp>
          <p:sp>
            <p:nvSpPr>
              <p:cNvPr id="10" name="TextBox 10"/>
              <p:cNvSpPr txBox="1"/>
              <p:nvPr/>
            </p:nvSpPr>
            <p:spPr>
              <a:xfrm>
                <a:off x="0" y="-28575"/>
                <a:ext cx="4654914" cy="210657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11" name="Group 11"/>
            <p:cNvGrpSpPr/>
            <p:nvPr/>
          </p:nvGrpSpPr>
          <p:grpSpPr>
            <a:xfrm rot="191834">
              <a:off x="570129" y="906245"/>
              <a:ext cx="21971238" cy="9790069"/>
              <a:chOff x="0" y="0"/>
              <a:chExt cx="4651034" cy="2072434"/>
            </a:xfrm>
          </p:grpSpPr>
          <p:sp>
            <p:nvSpPr>
              <p:cNvPr id="12" name="Freeform 12"/>
              <p:cNvSpPr/>
              <p:nvPr/>
            </p:nvSpPr>
            <p:spPr>
              <a:xfrm>
                <a:off x="0" y="0"/>
                <a:ext cx="4651034" cy="2072434"/>
              </a:xfrm>
              <a:custGeom>
                <a:avLst/>
                <a:gdLst/>
                <a:ahLst/>
                <a:cxnLst/>
                <a:rect l="l" t="t" r="r" b="b"/>
                <a:pathLst>
                  <a:path w="4651034" h="2072434">
                    <a:moveTo>
                      <a:pt x="0" y="0"/>
                    </a:moveTo>
                    <a:lnTo>
                      <a:pt x="4651034" y="0"/>
                    </a:lnTo>
                    <a:lnTo>
                      <a:pt x="4651034" y="2072434"/>
                    </a:lnTo>
                    <a:lnTo>
                      <a:pt x="0" y="2072434"/>
                    </a:lnTo>
                    <a:close/>
                  </a:path>
                </a:pathLst>
              </a:custGeom>
              <a:solidFill>
                <a:srgbClr val="8C52FF"/>
              </a:solidFill>
              <a:ln w="38100" cap="sq">
                <a:solidFill>
                  <a:srgbClr val="3D4984"/>
                </a:solidFill>
                <a:prstDash val="solid"/>
                <a:miter/>
              </a:ln>
            </p:spPr>
          </p:sp>
          <p:sp>
            <p:nvSpPr>
              <p:cNvPr id="13" name="TextBox 13"/>
              <p:cNvSpPr txBox="1"/>
              <p:nvPr/>
            </p:nvSpPr>
            <p:spPr>
              <a:xfrm>
                <a:off x="0" y="-28575"/>
                <a:ext cx="4651034" cy="2101009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14" name="Group 14"/>
            <p:cNvGrpSpPr/>
            <p:nvPr/>
          </p:nvGrpSpPr>
          <p:grpSpPr>
            <a:xfrm rot="-66823">
              <a:off x="639098" y="1004403"/>
              <a:ext cx="21833301" cy="9593753"/>
              <a:chOff x="0" y="0"/>
              <a:chExt cx="4621835" cy="2030877"/>
            </a:xfrm>
          </p:grpSpPr>
          <p:sp>
            <p:nvSpPr>
              <p:cNvPr id="15" name="Freeform 15"/>
              <p:cNvSpPr/>
              <p:nvPr/>
            </p:nvSpPr>
            <p:spPr>
              <a:xfrm>
                <a:off x="0" y="0"/>
                <a:ext cx="4621835" cy="2030877"/>
              </a:xfrm>
              <a:custGeom>
                <a:avLst/>
                <a:gdLst/>
                <a:ahLst/>
                <a:cxnLst/>
                <a:rect l="l" t="t" r="r" b="b"/>
                <a:pathLst>
                  <a:path w="4621835" h="2030877">
                    <a:moveTo>
                      <a:pt x="0" y="0"/>
                    </a:moveTo>
                    <a:lnTo>
                      <a:pt x="4621835" y="0"/>
                    </a:lnTo>
                    <a:lnTo>
                      <a:pt x="4621835" y="2030877"/>
                    </a:lnTo>
                    <a:lnTo>
                      <a:pt x="0" y="2030877"/>
                    </a:lnTo>
                    <a:close/>
                  </a:path>
                </a:pathLst>
              </a:custGeom>
              <a:solidFill>
                <a:srgbClr val="FF8C8C"/>
              </a:solidFill>
              <a:ln w="38100" cap="sq">
                <a:solidFill>
                  <a:srgbClr val="3D4984"/>
                </a:solidFill>
                <a:prstDash val="solid"/>
                <a:miter/>
              </a:ln>
            </p:spPr>
          </p:sp>
          <p:sp>
            <p:nvSpPr>
              <p:cNvPr id="16" name="TextBox 16"/>
              <p:cNvSpPr txBox="1"/>
              <p:nvPr/>
            </p:nvSpPr>
            <p:spPr>
              <a:xfrm>
                <a:off x="0" y="-28575"/>
                <a:ext cx="4621835" cy="2059452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sp>
        <p:nvSpPr>
          <p:cNvPr id="17" name="Freeform 17"/>
          <p:cNvSpPr/>
          <p:nvPr/>
        </p:nvSpPr>
        <p:spPr>
          <a:xfrm rot="-1958081" flipH="1">
            <a:off x="2985967" y="1931183"/>
            <a:ext cx="1132692" cy="1493959"/>
          </a:xfrm>
          <a:custGeom>
            <a:avLst/>
            <a:gdLst/>
            <a:ahLst/>
            <a:cxnLst/>
            <a:rect l="l" t="t" r="r" b="b"/>
            <a:pathLst>
              <a:path w="1132692" h="1493959">
                <a:moveTo>
                  <a:pt x="1132693" y="0"/>
                </a:moveTo>
                <a:lnTo>
                  <a:pt x="0" y="0"/>
                </a:lnTo>
                <a:lnTo>
                  <a:pt x="0" y="1493959"/>
                </a:lnTo>
                <a:lnTo>
                  <a:pt x="1132693" y="1493959"/>
                </a:lnTo>
                <a:lnTo>
                  <a:pt x="1132693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18" name="TextBox 18"/>
          <p:cNvSpPr txBox="1"/>
          <p:nvPr/>
        </p:nvSpPr>
        <p:spPr>
          <a:xfrm>
            <a:off x="4740754" y="2611487"/>
            <a:ext cx="8521841" cy="5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759"/>
              </a:lnSpc>
            </a:pPr>
            <a:r>
              <a:rPr lang="en-US" sz="3399" b="1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Ciri-</a:t>
            </a:r>
            <a:r>
              <a:rPr lang="en-US" sz="3399" b="1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ciri</a:t>
            </a:r>
            <a:r>
              <a:rPr lang="en-US" sz="3399" b="1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399" b="1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pembelajaran</a:t>
            </a:r>
            <a:r>
              <a:rPr lang="en-US" sz="3399" b="1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399" b="1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Berdiferensiasi</a:t>
            </a:r>
            <a:r>
              <a:rPr lang="en-US" sz="3399" b="1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: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1419010" y="3468102"/>
            <a:ext cx="15865279" cy="118046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4759"/>
              </a:lnSpc>
            </a:pP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Berikut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adalah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beberapa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ciri-ciri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sebuah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pembalajaran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yang </a:t>
            </a: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sudah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menggunakan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metode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399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berdiferensiasi</a:t>
            </a: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: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1348573" y="4962714"/>
            <a:ext cx="2269262" cy="50327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200"/>
              </a:lnSpc>
            </a:pP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1. </a:t>
            </a: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Fleksibel</a:t>
            </a:r>
            <a:endParaRPr lang="en-US" sz="3000" dirty="0">
              <a:solidFill>
                <a:srgbClr val="000000"/>
              </a:solidFill>
              <a:latin typeface="Canva Sans"/>
              <a:ea typeface="Canva Sans"/>
              <a:cs typeface="Canva Sans"/>
              <a:sym typeface="Canva Sans"/>
            </a:endParaRPr>
          </a:p>
        </p:txBody>
      </p:sp>
      <p:sp>
        <p:nvSpPr>
          <p:cNvPr id="21" name="TextBox 21"/>
          <p:cNvSpPr txBox="1"/>
          <p:nvPr/>
        </p:nvSpPr>
        <p:spPr>
          <a:xfrm>
            <a:off x="3996705" y="4934317"/>
            <a:ext cx="13262595" cy="10477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200"/>
              </a:lnSpc>
            </a:pP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: </a:t>
            </a: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Pembelajaran</a:t>
            </a: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metode</a:t>
            </a: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berdiferensiasi</a:t>
            </a: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melibatkan</a:t>
            </a: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fleksibilitas</a:t>
            </a: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dalam</a:t>
            </a: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mengajar</a:t>
            </a: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dan </a:t>
            </a: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menilai</a:t>
            </a: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.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1536059" y="5924917"/>
            <a:ext cx="7751961" cy="4978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060"/>
              </a:lnSpc>
            </a:pPr>
            <a:r>
              <a:rPr lang="en-US" sz="29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2. Pengelompokkan berdasarkan Kebutuhan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9546090" y="5924917"/>
            <a:ext cx="7713210" cy="15811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200"/>
              </a:lnSpc>
            </a:pP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: </a:t>
            </a: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Metode</a:t>
            </a: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berdiferensiasi</a:t>
            </a: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melibatkan</a:t>
            </a: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pengelompokan</a:t>
            </a: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siswa</a:t>
            </a: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berdasarkan</a:t>
            </a: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kebutuhan</a:t>
            </a: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mereka</a:t>
            </a: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.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1552163" y="7565757"/>
            <a:ext cx="3762970" cy="5143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3. Penilaian Formatif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5619778" y="7565757"/>
            <a:ext cx="11310317" cy="10477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200"/>
              </a:lnSpc>
            </a:pP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: </a:t>
            </a: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Pembelajaran</a:t>
            </a: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berdiferensiasi</a:t>
            </a: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menggunakan</a:t>
            </a: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penilaian</a:t>
            </a: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formatif</a:t>
            </a: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secara</a:t>
            </a: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terus-menerus</a:t>
            </a: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222" b="-9222"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2180878" y="271391"/>
            <a:ext cx="13267898" cy="1612640"/>
            <a:chOff x="0" y="0"/>
            <a:chExt cx="3901467" cy="474202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901468" cy="474202"/>
            </a:xfrm>
            <a:custGeom>
              <a:avLst/>
              <a:gdLst/>
              <a:ahLst/>
              <a:cxnLst/>
              <a:rect l="l" t="t" r="r" b="b"/>
              <a:pathLst>
                <a:path w="3901468" h="474202">
                  <a:moveTo>
                    <a:pt x="3901468" y="0"/>
                  </a:moveTo>
                  <a:lnTo>
                    <a:pt x="0" y="0"/>
                  </a:lnTo>
                  <a:lnTo>
                    <a:pt x="101600" y="237101"/>
                  </a:lnTo>
                  <a:lnTo>
                    <a:pt x="0" y="474202"/>
                  </a:lnTo>
                  <a:lnTo>
                    <a:pt x="3901468" y="474202"/>
                  </a:lnTo>
                  <a:lnTo>
                    <a:pt x="3799868" y="237101"/>
                  </a:lnTo>
                  <a:lnTo>
                    <a:pt x="3901468" y="0"/>
                  </a:lnTo>
                  <a:close/>
                </a:path>
              </a:pathLst>
            </a:custGeom>
            <a:solidFill>
              <a:srgbClr val="3D4984"/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88900" y="-38100"/>
              <a:ext cx="3723667" cy="51230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748"/>
                </a:lnSpc>
              </a:pPr>
              <a:endParaRPr/>
            </a:p>
          </p:txBody>
        </p:sp>
      </p:grpSp>
      <p:sp>
        <p:nvSpPr>
          <p:cNvPr id="6" name="TextBox 6"/>
          <p:cNvSpPr txBox="1"/>
          <p:nvPr/>
        </p:nvSpPr>
        <p:spPr>
          <a:xfrm>
            <a:off x="2180878" y="508124"/>
            <a:ext cx="13267898" cy="9772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560"/>
              </a:lnSpc>
            </a:pPr>
            <a:r>
              <a:rPr lang="en-US" sz="5400">
                <a:solidFill>
                  <a:srgbClr val="FFFFFF"/>
                </a:solidFill>
                <a:latin typeface="Scripter"/>
                <a:ea typeface="Scripter"/>
                <a:cs typeface="Scripter"/>
                <a:sym typeface="Scripter"/>
              </a:rPr>
              <a:t>tahap evaluasi hasil rtl dan aksi nyata</a:t>
            </a:r>
          </a:p>
        </p:txBody>
      </p:sp>
      <p:grpSp>
        <p:nvGrpSpPr>
          <p:cNvPr id="7" name="Group 7"/>
          <p:cNvGrpSpPr/>
          <p:nvPr/>
        </p:nvGrpSpPr>
        <p:grpSpPr>
          <a:xfrm>
            <a:off x="592767" y="1485374"/>
            <a:ext cx="17097960" cy="8476051"/>
            <a:chOff x="0" y="0"/>
            <a:chExt cx="22797280" cy="11301401"/>
          </a:xfrm>
        </p:grpSpPr>
        <p:grpSp>
          <p:nvGrpSpPr>
            <p:cNvPr id="8" name="Group 8"/>
            <p:cNvGrpSpPr/>
            <p:nvPr/>
          </p:nvGrpSpPr>
          <p:grpSpPr>
            <a:xfrm rot="-208414">
              <a:off x="277178" y="657136"/>
              <a:ext cx="21989566" cy="9816340"/>
              <a:chOff x="0" y="0"/>
              <a:chExt cx="4654914" cy="2077995"/>
            </a:xfrm>
          </p:grpSpPr>
          <p:sp>
            <p:nvSpPr>
              <p:cNvPr id="9" name="Freeform 9"/>
              <p:cNvSpPr/>
              <p:nvPr/>
            </p:nvSpPr>
            <p:spPr>
              <a:xfrm>
                <a:off x="0" y="0"/>
                <a:ext cx="4654914" cy="2077995"/>
              </a:xfrm>
              <a:custGeom>
                <a:avLst/>
                <a:gdLst/>
                <a:ahLst/>
                <a:cxnLst/>
                <a:rect l="l" t="t" r="r" b="b"/>
                <a:pathLst>
                  <a:path w="4654914" h="2077995">
                    <a:moveTo>
                      <a:pt x="0" y="0"/>
                    </a:moveTo>
                    <a:lnTo>
                      <a:pt x="4654914" y="0"/>
                    </a:lnTo>
                    <a:lnTo>
                      <a:pt x="4654914" y="2077995"/>
                    </a:lnTo>
                    <a:lnTo>
                      <a:pt x="0" y="2077995"/>
                    </a:lnTo>
                    <a:close/>
                  </a:path>
                </a:pathLst>
              </a:custGeom>
              <a:solidFill>
                <a:srgbClr val="7ED957"/>
              </a:solidFill>
              <a:ln w="38100" cap="sq">
                <a:solidFill>
                  <a:srgbClr val="3D4984"/>
                </a:solidFill>
                <a:prstDash val="solid"/>
                <a:miter/>
              </a:ln>
            </p:spPr>
          </p:sp>
          <p:sp>
            <p:nvSpPr>
              <p:cNvPr id="10" name="TextBox 10"/>
              <p:cNvSpPr txBox="1"/>
              <p:nvPr/>
            </p:nvSpPr>
            <p:spPr>
              <a:xfrm>
                <a:off x="0" y="-28575"/>
                <a:ext cx="4654914" cy="210657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11" name="Group 11"/>
            <p:cNvGrpSpPr/>
            <p:nvPr/>
          </p:nvGrpSpPr>
          <p:grpSpPr>
            <a:xfrm rot="191834">
              <a:off x="570129" y="906245"/>
              <a:ext cx="21971238" cy="9790069"/>
              <a:chOff x="0" y="0"/>
              <a:chExt cx="4651034" cy="2072434"/>
            </a:xfrm>
          </p:grpSpPr>
          <p:sp>
            <p:nvSpPr>
              <p:cNvPr id="12" name="Freeform 12"/>
              <p:cNvSpPr/>
              <p:nvPr/>
            </p:nvSpPr>
            <p:spPr>
              <a:xfrm>
                <a:off x="0" y="0"/>
                <a:ext cx="4651034" cy="2072434"/>
              </a:xfrm>
              <a:custGeom>
                <a:avLst/>
                <a:gdLst/>
                <a:ahLst/>
                <a:cxnLst/>
                <a:rect l="l" t="t" r="r" b="b"/>
                <a:pathLst>
                  <a:path w="4651034" h="2072434">
                    <a:moveTo>
                      <a:pt x="0" y="0"/>
                    </a:moveTo>
                    <a:lnTo>
                      <a:pt x="4651034" y="0"/>
                    </a:lnTo>
                    <a:lnTo>
                      <a:pt x="4651034" y="2072434"/>
                    </a:lnTo>
                    <a:lnTo>
                      <a:pt x="0" y="2072434"/>
                    </a:lnTo>
                    <a:close/>
                  </a:path>
                </a:pathLst>
              </a:custGeom>
              <a:solidFill>
                <a:srgbClr val="38B6FF"/>
              </a:solidFill>
              <a:ln w="38100" cap="sq">
                <a:solidFill>
                  <a:srgbClr val="3D4984"/>
                </a:solidFill>
                <a:prstDash val="solid"/>
                <a:miter/>
              </a:ln>
            </p:spPr>
          </p:sp>
          <p:sp>
            <p:nvSpPr>
              <p:cNvPr id="13" name="TextBox 13"/>
              <p:cNvSpPr txBox="1"/>
              <p:nvPr/>
            </p:nvSpPr>
            <p:spPr>
              <a:xfrm>
                <a:off x="0" y="-28575"/>
                <a:ext cx="4651034" cy="2101009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14" name="Group 14"/>
            <p:cNvGrpSpPr/>
            <p:nvPr/>
          </p:nvGrpSpPr>
          <p:grpSpPr>
            <a:xfrm rot="-66823">
              <a:off x="639098" y="1004403"/>
              <a:ext cx="21833301" cy="9593753"/>
              <a:chOff x="0" y="0"/>
              <a:chExt cx="4621835" cy="2030877"/>
            </a:xfrm>
          </p:grpSpPr>
          <p:sp>
            <p:nvSpPr>
              <p:cNvPr id="15" name="Freeform 15"/>
              <p:cNvSpPr/>
              <p:nvPr/>
            </p:nvSpPr>
            <p:spPr>
              <a:xfrm>
                <a:off x="0" y="0"/>
                <a:ext cx="4621835" cy="2030877"/>
              </a:xfrm>
              <a:custGeom>
                <a:avLst/>
                <a:gdLst/>
                <a:ahLst/>
                <a:cxnLst/>
                <a:rect l="l" t="t" r="r" b="b"/>
                <a:pathLst>
                  <a:path w="4621835" h="2030877">
                    <a:moveTo>
                      <a:pt x="0" y="0"/>
                    </a:moveTo>
                    <a:lnTo>
                      <a:pt x="4621835" y="0"/>
                    </a:lnTo>
                    <a:lnTo>
                      <a:pt x="4621835" y="2030877"/>
                    </a:lnTo>
                    <a:lnTo>
                      <a:pt x="0" y="2030877"/>
                    </a:lnTo>
                    <a:close/>
                  </a:path>
                </a:pathLst>
              </a:custGeom>
              <a:solidFill>
                <a:srgbClr val="5CE1E6"/>
              </a:solidFill>
              <a:ln w="38100" cap="sq">
                <a:solidFill>
                  <a:srgbClr val="3D4984"/>
                </a:solidFill>
                <a:prstDash val="solid"/>
                <a:miter/>
              </a:ln>
            </p:spPr>
          </p:sp>
          <p:sp>
            <p:nvSpPr>
              <p:cNvPr id="16" name="TextBox 16"/>
              <p:cNvSpPr txBox="1"/>
              <p:nvPr/>
            </p:nvSpPr>
            <p:spPr>
              <a:xfrm>
                <a:off x="0" y="-28575"/>
                <a:ext cx="4621835" cy="2059452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sp>
        <p:nvSpPr>
          <p:cNvPr id="17" name="Freeform 17"/>
          <p:cNvSpPr/>
          <p:nvPr/>
        </p:nvSpPr>
        <p:spPr>
          <a:xfrm rot="-1958081" flipH="1">
            <a:off x="2985967" y="1931183"/>
            <a:ext cx="1132692" cy="1493959"/>
          </a:xfrm>
          <a:custGeom>
            <a:avLst/>
            <a:gdLst/>
            <a:ahLst/>
            <a:cxnLst/>
            <a:rect l="l" t="t" r="r" b="b"/>
            <a:pathLst>
              <a:path w="1132692" h="1493959">
                <a:moveTo>
                  <a:pt x="1132693" y="0"/>
                </a:moveTo>
                <a:lnTo>
                  <a:pt x="0" y="0"/>
                </a:lnTo>
                <a:lnTo>
                  <a:pt x="0" y="1493959"/>
                </a:lnTo>
                <a:lnTo>
                  <a:pt x="1132693" y="1493959"/>
                </a:lnTo>
                <a:lnTo>
                  <a:pt x="1132693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18" name="TextBox 18"/>
          <p:cNvSpPr txBox="1"/>
          <p:nvPr/>
        </p:nvSpPr>
        <p:spPr>
          <a:xfrm>
            <a:off x="4740754" y="2611487"/>
            <a:ext cx="8521841" cy="5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Ciri-ciri pembelajaran Berdiferensiasi: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1758694" y="3812658"/>
            <a:ext cx="4759921" cy="50327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200"/>
              </a:lnSpc>
            </a:pP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4. </a:t>
            </a: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Tantangan</a:t>
            </a: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yang </a:t>
            </a: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sesuai</a:t>
            </a:r>
            <a:endParaRPr lang="en-US" sz="3000" dirty="0">
              <a:solidFill>
                <a:srgbClr val="000000"/>
              </a:solidFill>
              <a:latin typeface="Canva Sans"/>
              <a:ea typeface="Canva Sans"/>
              <a:cs typeface="Canva Sans"/>
              <a:sym typeface="Canva Sans"/>
            </a:endParaRPr>
          </a:p>
        </p:txBody>
      </p:sp>
      <p:sp>
        <p:nvSpPr>
          <p:cNvPr id="20" name="TextBox 20"/>
          <p:cNvSpPr txBox="1"/>
          <p:nvPr/>
        </p:nvSpPr>
        <p:spPr>
          <a:xfrm>
            <a:off x="6774495" y="3812658"/>
            <a:ext cx="10484805" cy="10477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200"/>
              </a:lnSpc>
            </a:pP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: </a:t>
            </a: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Metode</a:t>
            </a: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berdiferensiasi</a:t>
            </a: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memberikan</a:t>
            </a: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tantangan</a:t>
            </a: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yang </a:t>
            </a: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sesuai</a:t>
            </a: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dengan</a:t>
            </a: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kemampuan</a:t>
            </a: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dan </a:t>
            </a: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minat</a:t>
            </a: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siswa</a:t>
            </a: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.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1758694" y="5666249"/>
            <a:ext cx="4759921" cy="5143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5. Keterlibatan Aktif Siswa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6774495" y="5666249"/>
            <a:ext cx="10484805" cy="10477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200"/>
              </a:lnSpc>
            </a:pP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: </a:t>
            </a: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Pembelajaran</a:t>
            </a: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berdiferensiasi</a:t>
            </a: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mendorong</a:t>
            </a: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keterlibatan</a:t>
            </a: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aktif</a:t>
            </a: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siswa</a:t>
            </a: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dalam</a:t>
            </a: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proses </a:t>
            </a: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belajar</a:t>
            </a: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222" b="-9222"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2180878" y="271391"/>
            <a:ext cx="13267898" cy="1612640"/>
            <a:chOff x="0" y="0"/>
            <a:chExt cx="3901467" cy="474202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901468" cy="474202"/>
            </a:xfrm>
            <a:custGeom>
              <a:avLst/>
              <a:gdLst/>
              <a:ahLst/>
              <a:cxnLst/>
              <a:rect l="l" t="t" r="r" b="b"/>
              <a:pathLst>
                <a:path w="3901468" h="474202">
                  <a:moveTo>
                    <a:pt x="3901468" y="0"/>
                  </a:moveTo>
                  <a:lnTo>
                    <a:pt x="0" y="0"/>
                  </a:lnTo>
                  <a:lnTo>
                    <a:pt x="101600" y="237101"/>
                  </a:lnTo>
                  <a:lnTo>
                    <a:pt x="0" y="474202"/>
                  </a:lnTo>
                  <a:lnTo>
                    <a:pt x="3901468" y="474202"/>
                  </a:lnTo>
                  <a:lnTo>
                    <a:pt x="3799868" y="237101"/>
                  </a:lnTo>
                  <a:lnTo>
                    <a:pt x="3901468" y="0"/>
                  </a:lnTo>
                  <a:close/>
                </a:path>
              </a:pathLst>
            </a:custGeom>
            <a:solidFill>
              <a:srgbClr val="3D4984"/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88900" y="-38100"/>
              <a:ext cx="3723667" cy="51230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748"/>
                </a:lnSpc>
              </a:pPr>
              <a:endParaRPr/>
            </a:p>
          </p:txBody>
        </p:sp>
      </p:grpSp>
      <p:sp>
        <p:nvSpPr>
          <p:cNvPr id="6" name="TextBox 6"/>
          <p:cNvSpPr txBox="1"/>
          <p:nvPr/>
        </p:nvSpPr>
        <p:spPr>
          <a:xfrm>
            <a:off x="2180878" y="508124"/>
            <a:ext cx="13267898" cy="9772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560"/>
              </a:lnSpc>
            </a:pPr>
            <a:r>
              <a:rPr lang="en-US" sz="5400">
                <a:solidFill>
                  <a:srgbClr val="FFFFFF"/>
                </a:solidFill>
                <a:latin typeface="Scripter"/>
                <a:ea typeface="Scripter"/>
                <a:cs typeface="Scripter"/>
                <a:sym typeface="Scripter"/>
              </a:rPr>
              <a:t>tahap evaluasi hasil rtl dan aksi nyata</a:t>
            </a:r>
          </a:p>
        </p:txBody>
      </p:sp>
      <p:grpSp>
        <p:nvGrpSpPr>
          <p:cNvPr id="7" name="Group 7"/>
          <p:cNvGrpSpPr/>
          <p:nvPr/>
        </p:nvGrpSpPr>
        <p:grpSpPr>
          <a:xfrm>
            <a:off x="592767" y="1485374"/>
            <a:ext cx="17097960" cy="8476051"/>
            <a:chOff x="0" y="0"/>
            <a:chExt cx="22797280" cy="11301401"/>
          </a:xfrm>
        </p:grpSpPr>
        <p:grpSp>
          <p:nvGrpSpPr>
            <p:cNvPr id="8" name="Group 8"/>
            <p:cNvGrpSpPr/>
            <p:nvPr/>
          </p:nvGrpSpPr>
          <p:grpSpPr>
            <a:xfrm rot="-208414">
              <a:off x="277178" y="657136"/>
              <a:ext cx="21989566" cy="9816340"/>
              <a:chOff x="0" y="0"/>
              <a:chExt cx="4654914" cy="2077995"/>
            </a:xfrm>
          </p:grpSpPr>
          <p:sp>
            <p:nvSpPr>
              <p:cNvPr id="9" name="Freeform 9"/>
              <p:cNvSpPr/>
              <p:nvPr/>
            </p:nvSpPr>
            <p:spPr>
              <a:xfrm>
                <a:off x="0" y="0"/>
                <a:ext cx="4654914" cy="2077995"/>
              </a:xfrm>
              <a:custGeom>
                <a:avLst/>
                <a:gdLst/>
                <a:ahLst/>
                <a:cxnLst/>
                <a:rect l="l" t="t" r="r" b="b"/>
                <a:pathLst>
                  <a:path w="4654914" h="2077995">
                    <a:moveTo>
                      <a:pt x="0" y="0"/>
                    </a:moveTo>
                    <a:lnTo>
                      <a:pt x="4654914" y="0"/>
                    </a:lnTo>
                    <a:lnTo>
                      <a:pt x="4654914" y="2077995"/>
                    </a:lnTo>
                    <a:lnTo>
                      <a:pt x="0" y="2077995"/>
                    </a:lnTo>
                    <a:close/>
                  </a:path>
                </a:pathLst>
              </a:custGeom>
              <a:solidFill>
                <a:srgbClr val="5CE1E6"/>
              </a:solidFill>
              <a:ln w="38100" cap="sq">
                <a:solidFill>
                  <a:srgbClr val="3D4984"/>
                </a:solidFill>
                <a:prstDash val="solid"/>
                <a:miter/>
              </a:ln>
            </p:spPr>
          </p:sp>
          <p:sp>
            <p:nvSpPr>
              <p:cNvPr id="10" name="TextBox 10"/>
              <p:cNvSpPr txBox="1"/>
              <p:nvPr/>
            </p:nvSpPr>
            <p:spPr>
              <a:xfrm>
                <a:off x="0" y="-28575"/>
                <a:ext cx="4654914" cy="210657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11" name="Group 11"/>
            <p:cNvGrpSpPr/>
            <p:nvPr/>
          </p:nvGrpSpPr>
          <p:grpSpPr>
            <a:xfrm rot="191834">
              <a:off x="570129" y="906245"/>
              <a:ext cx="21971238" cy="9790069"/>
              <a:chOff x="0" y="0"/>
              <a:chExt cx="4651034" cy="2072434"/>
            </a:xfrm>
          </p:grpSpPr>
          <p:sp>
            <p:nvSpPr>
              <p:cNvPr id="12" name="Freeform 12"/>
              <p:cNvSpPr/>
              <p:nvPr/>
            </p:nvSpPr>
            <p:spPr>
              <a:xfrm>
                <a:off x="0" y="0"/>
                <a:ext cx="4651034" cy="2072434"/>
              </a:xfrm>
              <a:custGeom>
                <a:avLst/>
                <a:gdLst/>
                <a:ahLst/>
                <a:cxnLst/>
                <a:rect l="l" t="t" r="r" b="b"/>
                <a:pathLst>
                  <a:path w="4651034" h="2072434">
                    <a:moveTo>
                      <a:pt x="0" y="0"/>
                    </a:moveTo>
                    <a:lnTo>
                      <a:pt x="4651034" y="0"/>
                    </a:lnTo>
                    <a:lnTo>
                      <a:pt x="4651034" y="2072434"/>
                    </a:lnTo>
                    <a:lnTo>
                      <a:pt x="0" y="2072434"/>
                    </a:lnTo>
                    <a:close/>
                  </a:path>
                </a:pathLst>
              </a:custGeom>
              <a:solidFill>
                <a:srgbClr val="C1FF72"/>
              </a:solidFill>
              <a:ln w="38100" cap="sq">
                <a:solidFill>
                  <a:srgbClr val="3D4984"/>
                </a:solidFill>
                <a:prstDash val="solid"/>
                <a:miter/>
              </a:ln>
            </p:spPr>
          </p:sp>
          <p:sp>
            <p:nvSpPr>
              <p:cNvPr id="13" name="TextBox 13"/>
              <p:cNvSpPr txBox="1"/>
              <p:nvPr/>
            </p:nvSpPr>
            <p:spPr>
              <a:xfrm>
                <a:off x="0" y="-28575"/>
                <a:ext cx="4651034" cy="2101009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14" name="Group 14"/>
            <p:cNvGrpSpPr/>
            <p:nvPr/>
          </p:nvGrpSpPr>
          <p:grpSpPr>
            <a:xfrm rot="-66823">
              <a:off x="639098" y="1004403"/>
              <a:ext cx="21833301" cy="9593753"/>
              <a:chOff x="0" y="0"/>
              <a:chExt cx="4621835" cy="2030877"/>
            </a:xfrm>
          </p:grpSpPr>
          <p:sp>
            <p:nvSpPr>
              <p:cNvPr id="15" name="Freeform 15"/>
              <p:cNvSpPr/>
              <p:nvPr/>
            </p:nvSpPr>
            <p:spPr>
              <a:xfrm>
                <a:off x="0" y="0"/>
                <a:ext cx="4621835" cy="2030877"/>
              </a:xfrm>
              <a:custGeom>
                <a:avLst/>
                <a:gdLst/>
                <a:ahLst/>
                <a:cxnLst/>
                <a:rect l="l" t="t" r="r" b="b"/>
                <a:pathLst>
                  <a:path w="4621835" h="2030877">
                    <a:moveTo>
                      <a:pt x="0" y="0"/>
                    </a:moveTo>
                    <a:lnTo>
                      <a:pt x="4621835" y="0"/>
                    </a:lnTo>
                    <a:lnTo>
                      <a:pt x="4621835" y="2030877"/>
                    </a:lnTo>
                    <a:lnTo>
                      <a:pt x="0" y="2030877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7AD">
                      <a:alpha val="100000"/>
                    </a:srgbClr>
                  </a:gs>
                  <a:gs pos="100000">
                    <a:srgbClr val="FFA9F9">
                      <a:alpha val="100000"/>
                    </a:srgbClr>
                  </a:gs>
                </a:gsLst>
                <a:lin ang="0"/>
              </a:gradFill>
              <a:ln w="38100" cap="sq">
                <a:solidFill>
                  <a:srgbClr val="3D4984"/>
                </a:solidFill>
                <a:prstDash val="solid"/>
                <a:miter/>
              </a:ln>
            </p:spPr>
          </p:sp>
          <p:sp>
            <p:nvSpPr>
              <p:cNvPr id="16" name="TextBox 16"/>
              <p:cNvSpPr txBox="1"/>
              <p:nvPr/>
            </p:nvSpPr>
            <p:spPr>
              <a:xfrm>
                <a:off x="0" y="-28575"/>
                <a:ext cx="4621835" cy="2059452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sp>
        <p:nvSpPr>
          <p:cNvPr id="17" name="Freeform 17"/>
          <p:cNvSpPr/>
          <p:nvPr/>
        </p:nvSpPr>
        <p:spPr>
          <a:xfrm rot="-1958081" flipH="1">
            <a:off x="2985967" y="1931183"/>
            <a:ext cx="1132692" cy="1493959"/>
          </a:xfrm>
          <a:custGeom>
            <a:avLst/>
            <a:gdLst/>
            <a:ahLst/>
            <a:cxnLst/>
            <a:rect l="l" t="t" r="r" b="b"/>
            <a:pathLst>
              <a:path w="1132692" h="1493959">
                <a:moveTo>
                  <a:pt x="1132693" y="0"/>
                </a:moveTo>
                <a:lnTo>
                  <a:pt x="0" y="0"/>
                </a:lnTo>
                <a:lnTo>
                  <a:pt x="0" y="1493959"/>
                </a:lnTo>
                <a:lnTo>
                  <a:pt x="1132693" y="1493959"/>
                </a:lnTo>
                <a:lnTo>
                  <a:pt x="1132693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18" name="TextBox 18"/>
          <p:cNvSpPr txBox="1"/>
          <p:nvPr/>
        </p:nvSpPr>
        <p:spPr>
          <a:xfrm>
            <a:off x="4740754" y="2611487"/>
            <a:ext cx="8521841" cy="5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Manfaat Pembelajaran Berdiferensiasi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1265117" y="3581769"/>
            <a:ext cx="6507283" cy="50327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647702" lvl="1" indent="-323851" algn="ctr">
              <a:lnSpc>
                <a:spcPts val="4200"/>
              </a:lnSpc>
              <a:buAutoNum type="arabicPeriod"/>
            </a:pP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Meningkatkan</a:t>
            </a: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Partisipasi</a:t>
            </a: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Siswa</a:t>
            </a:r>
            <a:endParaRPr lang="en-US" sz="3000" dirty="0">
              <a:solidFill>
                <a:srgbClr val="000000"/>
              </a:solidFill>
              <a:latin typeface="Canva Sans"/>
              <a:ea typeface="Canva Sans"/>
              <a:cs typeface="Canva Sans"/>
              <a:sym typeface="Canva Sans"/>
            </a:endParaRPr>
          </a:p>
        </p:txBody>
      </p:sp>
      <p:sp>
        <p:nvSpPr>
          <p:cNvPr id="20" name="TextBox 20"/>
          <p:cNvSpPr txBox="1"/>
          <p:nvPr/>
        </p:nvSpPr>
        <p:spPr>
          <a:xfrm>
            <a:off x="2084886" y="4154413"/>
            <a:ext cx="14831514" cy="15811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200"/>
              </a:lnSpc>
            </a:pP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Dalam</a:t>
            </a: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pembelajaran</a:t>
            </a: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metode</a:t>
            </a: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berdiferensiasi</a:t>
            </a: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, </a:t>
            </a: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siswa</a:t>
            </a: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merasa</a:t>
            </a: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lebih</a:t>
            </a: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dihargai</a:t>
            </a: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dan </a:t>
            </a: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didengarkan</a:t>
            </a: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karena</a:t>
            </a: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materi</a:t>
            </a: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dan </a:t>
            </a: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aktivitas</a:t>
            </a: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disesuaikan</a:t>
            </a: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dengan</a:t>
            </a: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tingkat</a:t>
            </a: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pemahaman</a:t>
            </a: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mereka</a:t>
            </a: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.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1573790" y="5793857"/>
            <a:ext cx="7036810" cy="50327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200"/>
              </a:lnSpc>
            </a:pP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2. </a:t>
            </a: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Mempercepat</a:t>
            </a: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Perkembangan</a:t>
            </a: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Siswa</a:t>
            </a:r>
            <a:endParaRPr lang="en-US" sz="3000" dirty="0">
              <a:solidFill>
                <a:srgbClr val="000000"/>
              </a:solidFill>
              <a:latin typeface="Canva Sans"/>
              <a:ea typeface="Canva Sans"/>
              <a:cs typeface="Canva Sans"/>
              <a:sym typeface="Canva Sans"/>
            </a:endParaRPr>
          </a:p>
        </p:txBody>
      </p:sp>
      <p:sp>
        <p:nvSpPr>
          <p:cNvPr id="22" name="TextBox 22"/>
          <p:cNvSpPr txBox="1"/>
          <p:nvPr/>
        </p:nvSpPr>
        <p:spPr>
          <a:xfrm>
            <a:off x="2047552" y="6365357"/>
            <a:ext cx="14564048" cy="10477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200"/>
              </a:lnSpc>
            </a:pP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Dengan</a:t>
            </a: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menyediakan</a:t>
            </a: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materi</a:t>
            </a: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yang </a:t>
            </a: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sesuai</a:t>
            </a: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dengan</a:t>
            </a: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tingkat</a:t>
            </a: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pemahaman</a:t>
            </a: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siswa</a:t>
            </a: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, </a:t>
            </a: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pembelajaran</a:t>
            </a: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berdiferensiasi</a:t>
            </a: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mendorong</a:t>
            </a: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perkembangan</a:t>
            </a: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siswa</a:t>
            </a: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lebih</a:t>
            </a: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cepat</a:t>
            </a: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.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1497590" y="7505700"/>
            <a:ext cx="6808210" cy="50327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200"/>
              </a:lnSpc>
            </a:pP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3. </a:t>
            </a: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Meningkatkan</a:t>
            </a: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Pemahaman</a:t>
            </a: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Konsep</a:t>
            </a:r>
            <a:endParaRPr lang="en-US" sz="3000" dirty="0">
              <a:solidFill>
                <a:srgbClr val="000000"/>
              </a:solidFill>
              <a:latin typeface="Canva Sans"/>
              <a:ea typeface="Canva Sans"/>
              <a:cs typeface="Canva Sans"/>
              <a:sym typeface="Canva Sans"/>
            </a:endParaRPr>
          </a:p>
        </p:txBody>
      </p:sp>
      <p:sp>
        <p:nvSpPr>
          <p:cNvPr id="24" name="TextBox 24"/>
          <p:cNvSpPr txBox="1"/>
          <p:nvPr/>
        </p:nvSpPr>
        <p:spPr>
          <a:xfrm>
            <a:off x="1828800" y="8041756"/>
            <a:ext cx="11882982" cy="50327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200"/>
              </a:lnSpc>
            </a:pP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Setiap</a:t>
            </a: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siswa</a:t>
            </a: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memiliki</a:t>
            </a: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kecepatan</a:t>
            </a: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dan </a:t>
            </a: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gaya</a:t>
            </a: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belajar</a:t>
            </a: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yang </a:t>
            </a: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berbeda</a:t>
            </a: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222" b="-9222"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2180878" y="271391"/>
            <a:ext cx="13267898" cy="1612640"/>
            <a:chOff x="0" y="0"/>
            <a:chExt cx="3901467" cy="474202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901468" cy="474202"/>
            </a:xfrm>
            <a:custGeom>
              <a:avLst/>
              <a:gdLst/>
              <a:ahLst/>
              <a:cxnLst/>
              <a:rect l="l" t="t" r="r" b="b"/>
              <a:pathLst>
                <a:path w="3901468" h="474202">
                  <a:moveTo>
                    <a:pt x="3901468" y="0"/>
                  </a:moveTo>
                  <a:lnTo>
                    <a:pt x="0" y="0"/>
                  </a:lnTo>
                  <a:lnTo>
                    <a:pt x="101600" y="237101"/>
                  </a:lnTo>
                  <a:lnTo>
                    <a:pt x="0" y="474202"/>
                  </a:lnTo>
                  <a:lnTo>
                    <a:pt x="3901468" y="474202"/>
                  </a:lnTo>
                  <a:lnTo>
                    <a:pt x="3799868" y="237101"/>
                  </a:lnTo>
                  <a:lnTo>
                    <a:pt x="3901468" y="0"/>
                  </a:lnTo>
                  <a:close/>
                </a:path>
              </a:pathLst>
            </a:custGeom>
            <a:solidFill>
              <a:srgbClr val="3D4984"/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88900" y="-38100"/>
              <a:ext cx="3723667" cy="51230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748"/>
                </a:lnSpc>
              </a:pPr>
              <a:endParaRPr/>
            </a:p>
          </p:txBody>
        </p:sp>
      </p:grpSp>
      <p:sp>
        <p:nvSpPr>
          <p:cNvPr id="6" name="TextBox 6"/>
          <p:cNvSpPr txBox="1"/>
          <p:nvPr/>
        </p:nvSpPr>
        <p:spPr>
          <a:xfrm>
            <a:off x="2180878" y="508124"/>
            <a:ext cx="13267898" cy="9772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560"/>
              </a:lnSpc>
            </a:pPr>
            <a:r>
              <a:rPr lang="en-US" sz="5400">
                <a:solidFill>
                  <a:srgbClr val="FFFFFF"/>
                </a:solidFill>
                <a:latin typeface="Scripter"/>
                <a:ea typeface="Scripter"/>
                <a:cs typeface="Scripter"/>
                <a:sym typeface="Scripter"/>
              </a:rPr>
              <a:t>tahap evaluasi hasil rtl dan aksi nyata</a:t>
            </a:r>
          </a:p>
        </p:txBody>
      </p:sp>
      <p:grpSp>
        <p:nvGrpSpPr>
          <p:cNvPr id="7" name="Group 7"/>
          <p:cNvGrpSpPr/>
          <p:nvPr/>
        </p:nvGrpSpPr>
        <p:grpSpPr>
          <a:xfrm>
            <a:off x="592767" y="1485374"/>
            <a:ext cx="17097960" cy="8476051"/>
            <a:chOff x="0" y="0"/>
            <a:chExt cx="22797280" cy="11301401"/>
          </a:xfrm>
        </p:grpSpPr>
        <p:grpSp>
          <p:nvGrpSpPr>
            <p:cNvPr id="8" name="Group 8"/>
            <p:cNvGrpSpPr/>
            <p:nvPr/>
          </p:nvGrpSpPr>
          <p:grpSpPr>
            <a:xfrm rot="-208414">
              <a:off x="277178" y="657136"/>
              <a:ext cx="21989566" cy="9816340"/>
              <a:chOff x="0" y="0"/>
              <a:chExt cx="4654914" cy="2077995"/>
            </a:xfrm>
          </p:grpSpPr>
          <p:sp>
            <p:nvSpPr>
              <p:cNvPr id="9" name="Freeform 9"/>
              <p:cNvSpPr/>
              <p:nvPr/>
            </p:nvSpPr>
            <p:spPr>
              <a:xfrm>
                <a:off x="0" y="0"/>
                <a:ext cx="4654914" cy="2077995"/>
              </a:xfrm>
              <a:custGeom>
                <a:avLst/>
                <a:gdLst/>
                <a:ahLst/>
                <a:cxnLst/>
                <a:rect l="l" t="t" r="r" b="b"/>
                <a:pathLst>
                  <a:path w="4654914" h="2077995">
                    <a:moveTo>
                      <a:pt x="0" y="0"/>
                    </a:moveTo>
                    <a:lnTo>
                      <a:pt x="4654914" y="0"/>
                    </a:lnTo>
                    <a:lnTo>
                      <a:pt x="4654914" y="2077995"/>
                    </a:lnTo>
                    <a:lnTo>
                      <a:pt x="0" y="2077995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3131">
                      <a:alpha val="100000"/>
                    </a:srgbClr>
                  </a:gs>
                  <a:gs pos="100000">
                    <a:srgbClr val="FF914D">
                      <a:alpha val="100000"/>
                    </a:srgbClr>
                  </a:gs>
                </a:gsLst>
                <a:lin ang="0"/>
              </a:gradFill>
              <a:ln w="38100" cap="sq">
                <a:solidFill>
                  <a:srgbClr val="3D4984"/>
                </a:solidFill>
                <a:prstDash val="solid"/>
                <a:miter/>
              </a:ln>
            </p:spPr>
          </p:sp>
          <p:sp>
            <p:nvSpPr>
              <p:cNvPr id="10" name="TextBox 10"/>
              <p:cNvSpPr txBox="1"/>
              <p:nvPr/>
            </p:nvSpPr>
            <p:spPr>
              <a:xfrm>
                <a:off x="0" y="-28575"/>
                <a:ext cx="4654914" cy="210657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11" name="Group 11"/>
            <p:cNvGrpSpPr/>
            <p:nvPr/>
          </p:nvGrpSpPr>
          <p:grpSpPr>
            <a:xfrm rot="191834">
              <a:off x="570129" y="906245"/>
              <a:ext cx="21971238" cy="9790069"/>
              <a:chOff x="0" y="0"/>
              <a:chExt cx="4651034" cy="2072434"/>
            </a:xfrm>
          </p:grpSpPr>
          <p:sp>
            <p:nvSpPr>
              <p:cNvPr id="12" name="Freeform 12"/>
              <p:cNvSpPr/>
              <p:nvPr/>
            </p:nvSpPr>
            <p:spPr>
              <a:xfrm>
                <a:off x="0" y="0"/>
                <a:ext cx="4651034" cy="2072434"/>
              </a:xfrm>
              <a:custGeom>
                <a:avLst/>
                <a:gdLst/>
                <a:ahLst/>
                <a:cxnLst/>
                <a:rect l="l" t="t" r="r" b="b"/>
                <a:pathLst>
                  <a:path w="4651034" h="2072434">
                    <a:moveTo>
                      <a:pt x="0" y="0"/>
                    </a:moveTo>
                    <a:lnTo>
                      <a:pt x="4651034" y="0"/>
                    </a:lnTo>
                    <a:lnTo>
                      <a:pt x="4651034" y="2072434"/>
                    </a:lnTo>
                    <a:lnTo>
                      <a:pt x="0" y="2072434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7AD">
                      <a:alpha val="100000"/>
                    </a:srgbClr>
                  </a:gs>
                  <a:gs pos="100000">
                    <a:srgbClr val="FFA9F9">
                      <a:alpha val="100000"/>
                    </a:srgbClr>
                  </a:gs>
                </a:gsLst>
                <a:lin ang="0"/>
              </a:gradFill>
              <a:ln w="38100" cap="sq">
                <a:solidFill>
                  <a:srgbClr val="3D4984"/>
                </a:solidFill>
                <a:prstDash val="solid"/>
                <a:miter/>
              </a:ln>
            </p:spPr>
          </p:sp>
          <p:sp>
            <p:nvSpPr>
              <p:cNvPr id="13" name="TextBox 13"/>
              <p:cNvSpPr txBox="1"/>
              <p:nvPr/>
            </p:nvSpPr>
            <p:spPr>
              <a:xfrm>
                <a:off x="0" y="-28575"/>
                <a:ext cx="4651034" cy="2101009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14" name="Group 14"/>
            <p:cNvGrpSpPr/>
            <p:nvPr/>
          </p:nvGrpSpPr>
          <p:grpSpPr>
            <a:xfrm rot="-66823">
              <a:off x="639098" y="1004403"/>
              <a:ext cx="21833301" cy="9593753"/>
              <a:chOff x="0" y="0"/>
              <a:chExt cx="4621835" cy="2030877"/>
            </a:xfrm>
          </p:grpSpPr>
          <p:sp>
            <p:nvSpPr>
              <p:cNvPr id="15" name="Freeform 15"/>
              <p:cNvSpPr/>
              <p:nvPr/>
            </p:nvSpPr>
            <p:spPr>
              <a:xfrm>
                <a:off x="0" y="0"/>
                <a:ext cx="4621835" cy="2030877"/>
              </a:xfrm>
              <a:custGeom>
                <a:avLst/>
                <a:gdLst/>
                <a:ahLst/>
                <a:cxnLst/>
                <a:rect l="l" t="t" r="r" b="b"/>
                <a:pathLst>
                  <a:path w="4621835" h="2030877">
                    <a:moveTo>
                      <a:pt x="0" y="0"/>
                    </a:moveTo>
                    <a:lnTo>
                      <a:pt x="4621835" y="0"/>
                    </a:lnTo>
                    <a:lnTo>
                      <a:pt x="4621835" y="2030877"/>
                    </a:lnTo>
                    <a:lnTo>
                      <a:pt x="0" y="2030877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CC0DF">
                      <a:alpha val="100000"/>
                    </a:srgbClr>
                  </a:gs>
                  <a:gs pos="100000">
                    <a:srgbClr val="FFDE59">
                      <a:alpha val="100000"/>
                    </a:srgbClr>
                  </a:gs>
                </a:gsLst>
                <a:lin ang="0"/>
              </a:gradFill>
              <a:ln w="38100" cap="sq">
                <a:solidFill>
                  <a:srgbClr val="3D4984"/>
                </a:solidFill>
                <a:prstDash val="solid"/>
                <a:miter/>
              </a:ln>
            </p:spPr>
          </p:sp>
          <p:sp>
            <p:nvSpPr>
              <p:cNvPr id="16" name="TextBox 16"/>
              <p:cNvSpPr txBox="1"/>
              <p:nvPr/>
            </p:nvSpPr>
            <p:spPr>
              <a:xfrm>
                <a:off x="0" y="-28575"/>
                <a:ext cx="4621835" cy="2059452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sp>
        <p:nvSpPr>
          <p:cNvPr id="17" name="Freeform 17"/>
          <p:cNvSpPr/>
          <p:nvPr/>
        </p:nvSpPr>
        <p:spPr>
          <a:xfrm rot="-1958081" flipH="1">
            <a:off x="1614532" y="1510428"/>
            <a:ext cx="1132692" cy="1493959"/>
          </a:xfrm>
          <a:custGeom>
            <a:avLst/>
            <a:gdLst/>
            <a:ahLst/>
            <a:cxnLst/>
            <a:rect l="l" t="t" r="r" b="b"/>
            <a:pathLst>
              <a:path w="1132692" h="1493959">
                <a:moveTo>
                  <a:pt x="1132692" y="0"/>
                </a:moveTo>
                <a:lnTo>
                  <a:pt x="0" y="0"/>
                </a:lnTo>
                <a:lnTo>
                  <a:pt x="0" y="1493958"/>
                </a:lnTo>
                <a:lnTo>
                  <a:pt x="1132692" y="1493958"/>
                </a:lnTo>
                <a:lnTo>
                  <a:pt x="1132692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18" name="TextBox 18"/>
          <p:cNvSpPr txBox="1"/>
          <p:nvPr/>
        </p:nvSpPr>
        <p:spPr>
          <a:xfrm>
            <a:off x="1219200" y="2677527"/>
            <a:ext cx="6871759" cy="50327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200"/>
              </a:lnSpc>
            </a:pP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4. </a:t>
            </a: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Meningkatkan</a:t>
            </a: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Keterlibatan</a:t>
            </a: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Siswa</a:t>
            </a:r>
            <a:endParaRPr lang="en-US" sz="3000" dirty="0">
              <a:solidFill>
                <a:srgbClr val="000000"/>
              </a:solidFill>
              <a:latin typeface="Canva Sans"/>
              <a:ea typeface="Canva Sans"/>
              <a:cs typeface="Canva Sans"/>
              <a:sym typeface="Canva Sans"/>
            </a:endParaRPr>
          </a:p>
        </p:txBody>
      </p:sp>
      <p:sp>
        <p:nvSpPr>
          <p:cNvPr id="19" name="TextBox 19"/>
          <p:cNvSpPr txBox="1"/>
          <p:nvPr/>
        </p:nvSpPr>
        <p:spPr>
          <a:xfrm>
            <a:off x="1924824" y="3134727"/>
            <a:ext cx="15448776" cy="10477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Pembelajaran berdiferensiasi memungkinkan siswa untuk memiliki kontrol lebih besar atas proses pembelajaran mereka.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1344082" y="4140442"/>
            <a:ext cx="6580718" cy="50327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200"/>
              </a:lnSpc>
            </a:pP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5. </a:t>
            </a: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Menciptakan</a:t>
            </a: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Lingkungan</a:t>
            </a: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Inklusif</a:t>
            </a:r>
            <a:endParaRPr lang="en-US" sz="3000" dirty="0">
              <a:solidFill>
                <a:srgbClr val="000000"/>
              </a:solidFill>
              <a:latin typeface="Canva Sans"/>
              <a:ea typeface="Canva Sans"/>
              <a:cs typeface="Canva Sans"/>
              <a:sym typeface="Canva Sans"/>
            </a:endParaRPr>
          </a:p>
        </p:txBody>
      </p:sp>
      <p:sp>
        <p:nvSpPr>
          <p:cNvPr id="21" name="TextBox 21"/>
          <p:cNvSpPr txBox="1"/>
          <p:nvPr/>
        </p:nvSpPr>
        <p:spPr>
          <a:xfrm>
            <a:off x="1924824" y="4675650"/>
            <a:ext cx="15334476" cy="10477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200"/>
              </a:lnSpc>
            </a:pP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Dalam</a:t>
            </a: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pembelajaran</a:t>
            </a: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berdiferensiasi</a:t>
            </a: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, </a:t>
            </a: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perbedaan</a:t>
            </a: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individual </a:t>
            </a: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siswa</a:t>
            </a: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dihargai</a:t>
            </a: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dan </a:t>
            </a: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diterima</a:t>
            </a: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.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1357841" y="5742449"/>
            <a:ext cx="9691159" cy="50327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200"/>
              </a:lnSpc>
            </a:pP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6. </a:t>
            </a: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Memfasilitasi</a:t>
            </a: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Pengembangan</a:t>
            </a: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Keterampilan</a:t>
            </a: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Sosial</a:t>
            </a:r>
            <a:endParaRPr lang="en-US" sz="3000" dirty="0">
              <a:solidFill>
                <a:srgbClr val="000000"/>
              </a:solidFill>
              <a:latin typeface="Canva Sans"/>
              <a:ea typeface="Canva Sans"/>
              <a:cs typeface="Canva Sans"/>
              <a:sym typeface="Canva Sans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1924824" y="6275849"/>
            <a:ext cx="15334476" cy="10477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Dalam pembelajaran berdiferensiasi, siswa sering bekerja dalam kelompok kecil atau berasal dari latar belakang yang berbeda.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1447800" y="7342649"/>
            <a:ext cx="6185959" cy="50327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200"/>
              </a:lnSpc>
            </a:pP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7. </a:t>
            </a: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Meningkatkan</a:t>
            </a: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Kepercayaan</a:t>
            </a:r>
            <a:r>
              <a:rPr lang="en-US" sz="30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Diri</a:t>
            </a:r>
            <a:endParaRPr lang="en-US" sz="3000" dirty="0">
              <a:solidFill>
                <a:srgbClr val="000000"/>
              </a:solidFill>
              <a:latin typeface="Canva Sans"/>
              <a:ea typeface="Canva Sans"/>
              <a:cs typeface="Canva Sans"/>
              <a:sym typeface="Canva Sans"/>
            </a:endParaRPr>
          </a:p>
        </p:txBody>
      </p:sp>
      <p:sp>
        <p:nvSpPr>
          <p:cNvPr id="25" name="TextBox 25"/>
          <p:cNvSpPr txBox="1"/>
          <p:nvPr/>
        </p:nvSpPr>
        <p:spPr>
          <a:xfrm>
            <a:off x="1924824" y="7799849"/>
            <a:ext cx="15334476" cy="15811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Ketika siswa merasa mendapatkan perhatian dan dukungan yang mereka butuhkan, mereka akan merasa lebih percaya diri dalam kemampuan mereka untuk belajar dan berkembang.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2CD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308013" y="2569651"/>
            <a:ext cx="7960894" cy="4900806"/>
          </a:xfrm>
          <a:custGeom>
            <a:avLst/>
            <a:gdLst/>
            <a:ahLst/>
            <a:cxnLst/>
            <a:rect l="l" t="t" r="r" b="b"/>
            <a:pathLst>
              <a:path w="7960894" h="4900806">
                <a:moveTo>
                  <a:pt x="0" y="0"/>
                </a:moveTo>
                <a:lnTo>
                  <a:pt x="7960894" y="0"/>
                </a:lnTo>
                <a:lnTo>
                  <a:pt x="7960894" y="4900806"/>
                </a:lnTo>
                <a:lnTo>
                  <a:pt x="0" y="490080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21830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8702066" y="4082686"/>
            <a:ext cx="9201091" cy="5175614"/>
          </a:xfrm>
          <a:custGeom>
            <a:avLst/>
            <a:gdLst/>
            <a:ahLst/>
            <a:cxnLst/>
            <a:rect l="l" t="t" r="r" b="b"/>
            <a:pathLst>
              <a:path w="9201091" h="5175614">
                <a:moveTo>
                  <a:pt x="0" y="0"/>
                </a:moveTo>
                <a:lnTo>
                  <a:pt x="9201091" y="0"/>
                </a:lnTo>
                <a:lnTo>
                  <a:pt x="9201091" y="5175614"/>
                </a:lnTo>
                <a:lnTo>
                  <a:pt x="0" y="517561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3287401" y="438785"/>
            <a:ext cx="10829330" cy="6959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739"/>
              </a:lnSpc>
            </a:pPr>
            <a:r>
              <a:rPr lang="en-US" sz="4099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Dokumentasi kegiatan Evaluasi  Aksi Nyata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222" b="-9222"/>
            </a:stretch>
          </a:blipFill>
        </p:spPr>
      </p:sp>
      <p:sp>
        <p:nvSpPr>
          <p:cNvPr id="3" name="Freeform 3"/>
          <p:cNvSpPr/>
          <p:nvPr/>
        </p:nvSpPr>
        <p:spPr>
          <a:xfrm rot="-2104014">
            <a:off x="1119125" y="1172488"/>
            <a:ext cx="4862142" cy="4296366"/>
          </a:xfrm>
          <a:custGeom>
            <a:avLst/>
            <a:gdLst/>
            <a:ahLst/>
            <a:cxnLst/>
            <a:rect l="l" t="t" r="r" b="b"/>
            <a:pathLst>
              <a:path w="4862142" h="4296366">
                <a:moveTo>
                  <a:pt x="0" y="0"/>
                </a:moveTo>
                <a:lnTo>
                  <a:pt x="4862142" y="0"/>
                </a:lnTo>
                <a:lnTo>
                  <a:pt x="4862142" y="4296365"/>
                </a:lnTo>
                <a:lnTo>
                  <a:pt x="0" y="429636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grpSp>
        <p:nvGrpSpPr>
          <p:cNvPr id="4" name="Group 4"/>
          <p:cNvGrpSpPr/>
          <p:nvPr/>
        </p:nvGrpSpPr>
        <p:grpSpPr>
          <a:xfrm>
            <a:off x="2373749" y="1278176"/>
            <a:ext cx="13540501" cy="7730649"/>
            <a:chOff x="0" y="0"/>
            <a:chExt cx="18054002" cy="10307532"/>
          </a:xfrm>
        </p:grpSpPr>
        <p:grpSp>
          <p:nvGrpSpPr>
            <p:cNvPr id="5" name="Group 5"/>
            <p:cNvGrpSpPr/>
            <p:nvPr/>
          </p:nvGrpSpPr>
          <p:grpSpPr>
            <a:xfrm rot="-208414">
              <a:off x="259418" y="516605"/>
              <a:ext cx="17328616" cy="9088764"/>
              <a:chOff x="0" y="0"/>
              <a:chExt cx="3077638" cy="1614204"/>
            </a:xfrm>
          </p:grpSpPr>
          <p:sp>
            <p:nvSpPr>
              <p:cNvPr id="6" name="Freeform 6"/>
              <p:cNvSpPr/>
              <p:nvPr/>
            </p:nvSpPr>
            <p:spPr>
              <a:xfrm>
                <a:off x="0" y="0"/>
                <a:ext cx="3077638" cy="1614204"/>
              </a:xfrm>
              <a:custGeom>
                <a:avLst/>
                <a:gdLst/>
                <a:ahLst/>
                <a:cxnLst/>
                <a:rect l="l" t="t" r="r" b="b"/>
                <a:pathLst>
                  <a:path w="3077638" h="1614204">
                    <a:moveTo>
                      <a:pt x="0" y="0"/>
                    </a:moveTo>
                    <a:lnTo>
                      <a:pt x="3077638" y="0"/>
                    </a:lnTo>
                    <a:lnTo>
                      <a:pt x="3077638" y="1614204"/>
                    </a:lnTo>
                    <a:lnTo>
                      <a:pt x="0" y="1614204"/>
                    </a:lnTo>
                    <a:close/>
                  </a:path>
                </a:pathLst>
              </a:custGeom>
              <a:solidFill>
                <a:srgbClr val="CF0A0A"/>
              </a:solidFill>
              <a:ln w="38100" cap="sq">
                <a:solidFill>
                  <a:srgbClr val="3D4984"/>
                </a:solidFill>
                <a:prstDash val="solid"/>
                <a:miter/>
              </a:ln>
            </p:spPr>
          </p:sp>
          <p:sp>
            <p:nvSpPr>
              <p:cNvPr id="7" name="TextBox 7"/>
              <p:cNvSpPr txBox="1"/>
              <p:nvPr/>
            </p:nvSpPr>
            <p:spPr>
              <a:xfrm>
                <a:off x="0" y="-28575"/>
                <a:ext cx="3077638" cy="1642779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8" name="Group 8"/>
            <p:cNvGrpSpPr/>
            <p:nvPr/>
          </p:nvGrpSpPr>
          <p:grpSpPr>
            <a:xfrm rot="191834">
              <a:off x="485416" y="742603"/>
              <a:ext cx="17328616" cy="9088764"/>
              <a:chOff x="0" y="0"/>
              <a:chExt cx="3077638" cy="1614204"/>
            </a:xfrm>
          </p:grpSpPr>
          <p:sp>
            <p:nvSpPr>
              <p:cNvPr id="9" name="Freeform 9"/>
              <p:cNvSpPr/>
              <p:nvPr/>
            </p:nvSpPr>
            <p:spPr>
              <a:xfrm>
                <a:off x="0" y="0"/>
                <a:ext cx="3077638" cy="1614204"/>
              </a:xfrm>
              <a:custGeom>
                <a:avLst/>
                <a:gdLst/>
                <a:ahLst/>
                <a:cxnLst/>
                <a:rect l="l" t="t" r="r" b="b"/>
                <a:pathLst>
                  <a:path w="3077638" h="1614204">
                    <a:moveTo>
                      <a:pt x="0" y="0"/>
                    </a:moveTo>
                    <a:lnTo>
                      <a:pt x="3077638" y="0"/>
                    </a:lnTo>
                    <a:lnTo>
                      <a:pt x="3077638" y="1614204"/>
                    </a:lnTo>
                    <a:lnTo>
                      <a:pt x="0" y="1614204"/>
                    </a:lnTo>
                    <a:close/>
                  </a:path>
                </a:pathLst>
              </a:custGeom>
              <a:solidFill>
                <a:srgbClr val="FFBD59"/>
              </a:solidFill>
              <a:ln w="38100" cap="sq">
                <a:solidFill>
                  <a:srgbClr val="3D4984"/>
                </a:solidFill>
                <a:prstDash val="solid"/>
                <a:miter/>
              </a:ln>
            </p:spPr>
          </p:sp>
          <p:sp>
            <p:nvSpPr>
              <p:cNvPr id="10" name="TextBox 10"/>
              <p:cNvSpPr txBox="1"/>
              <p:nvPr/>
            </p:nvSpPr>
            <p:spPr>
              <a:xfrm>
                <a:off x="0" y="-28575"/>
                <a:ext cx="3077638" cy="1642779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11" name="Group 11"/>
            <p:cNvGrpSpPr/>
            <p:nvPr/>
          </p:nvGrpSpPr>
          <p:grpSpPr>
            <a:xfrm rot="-66823">
              <a:off x="485416" y="742603"/>
              <a:ext cx="17328616" cy="9088764"/>
              <a:chOff x="0" y="0"/>
              <a:chExt cx="3077638" cy="1614204"/>
            </a:xfrm>
          </p:grpSpPr>
          <p:sp>
            <p:nvSpPr>
              <p:cNvPr id="12" name="Freeform 12"/>
              <p:cNvSpPr/>
              <p:nvPr/>
            </p:nvSpPr>
            <p:spPr>
              <a:xfrm>
                <a:off x="0" y="0"/>
                <a:ext cx="3077638" cy="1614204"/>
              </a:xfrm>
              <a:custGeom>
                <a:avLst/>
                <a:gdLst/>
                <a:ahLst/>
                <a:cxnLst/>
                <a:rect l="l" t="t" r="r" b="b"/>
                <a:pathLst>
                  <a:path w="3077638" h="1614204">
                    <a:moveTo>
                      <a:pt x="0" y="0"/>
                    </a:moveTo>
                    <a:lnTo>
                      <a:pt x="3077638" y="0"/>
                    </a:lnTo>
                    <a:lnTo>
                      <a:pt x="3077638" y="1614204"/>
                    </a:lnTo>
                    <a:lnTo>
                      <a:pt x="0" y="1614204"/>
                    </a:lnTo>
                    <a:close/>
                  </a:path>
                </a:pathLst>
              </a:custGeom>
              <a:solidFill>
                <a:srgbClr val="FFFFFF"/>
              </a:solidFill>
              <a:ln w="38100" cap="sq">
                <a:solidFill>
                  <a:srgbClr val="3D4984"/>
                </a:solidFill>
                <a:prstDash val="solid"/>
                <a:miter/>
              </a:ln>
            </p:spPr>
          </p:sp>
          <p:sp>
            <p:nvSpPr>
              <p:cNvPr id="13" name="TextBox 13"/>
              <p:cNvSpPr txBox="1"/>
              <p:nvPr/>
            </p:nvSpPr>
            <p:spPr>
              <a:xfrm>
                <a:off x="0" y="-28575"/>
                <a:ext cx="3077638" cy="1642779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14" name="Group 14"/>
            <p:cNvGrpSpPr/>
            <p:nvPr/>
          </p:nvGrpSpPr>
          <p:grpSpPr>
            <a:xfrm>
              <a:off x="485416" y="742603"/>
              <a:ext cx="17328616" cy="9088764"/>
              <a:chOff x="0" y="0"/>
              <a:chExt cx="3077638" cy="1614204"/>
            </a:xfrm>
          </p:grpSpPr>
          <p:sp>
            <p:nvSpPr>
              <p:cNvPr id="15" name="Freeform 15"/>
              <p:cNvSpPr/>
              <p:nvPr/>
            </p:nvSpPr>
            <p:spPr>
              <a:xfrm>
                <a:off x="0" y="0"/>
                <a:ext cx="3077638" cy="1614204"/>
              </a:xfrm>
              <a:custGeom>
                <a:avLst/>
                <a:gdLst/>
                <a:ahLst/>
                <a:cxnLst/>
                <a:rect l="l" t="t" r="r" b="b"/>
                <a:pathLst>
                  <a:path w="3077638" h="1614204">
                    <a:moveTo>
                      <a:pt x="0" y="0"/>
                    </a:moveTo>
                    <a:lnTo>
                      <a:pt x="3077638" y="0"/>
                    </a:lnTo>
                    <a:lnTo>
                      <a:pt x="3077638" y="1614204"/>
                    </a:lnTo>
                    <a:lnTo>
                      <a:pt x="0" y="1614204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CC0DF">
                      <a:alpha val="100000"/>
                    </a:srgbClr>
                  </a:gs>
                  <a:gs pos="100000">
                    <a:srgbClr val="FFDE59">
                      <a:alpha val="100000"/>
                    </a:srgbClr>
                  </a:gs>
                </a:gsLst>
                <a:lin ang="0"/>
              </a:gradFill>
              <a:ln w="38100" cap="sq">
                <a:solidFill>
                  <a:srgbClr val="3D4984"/>
                </a:solidFill>
                <a:prstDash val="solid"/>
                <a:miter/>
              </a:ln>
            </p:spPr>
          </p:sp>
          <p:sp>
            <p:nvSpPr>
              <p:cNvPr id="16" name="TextBox 16"/>
              <p:cNvSpPr txBox="1"/>
              <p:nvPr/>
            </p:nvSpPr>
            <p:spPr>
              <a:xfrm>
                <a:off x="0" y="-28575"/>
                <a:ext cx="3077638" cy="1642779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sp>
        <p:nvSpPr>
          <p:cNvPr id="17" name="Freeform 17"/>
          <p:cNvSpPr/>
          <p:nvPr/>
        </p:nvSpPr>
        <p:spPr>
          <a:xfrm rot="8444248" flipH="1">
            <a:off x="14085315" y="6502797"/>
            <a:ext cx="3477159" cy="4586181"/>
          </a:xfrm>
          <a:custGeom>
            <a:avLst/>
            <a:gdLst/>
            <a:ahLst/>
            <a:cxnLst/>
            <a:rect l="l" t="t" r="r" b="b"/>
            <a:pathLst>
              <a:path w="3477159" h="4586181">
                <a:moveTo>
                  <a:pt x="3477159" y="0"/>
                </a:moveTo>
                <a:lnTo>
                  <a:pt x="0" y="0"/>
                </a:lnTo>
                <a:lnTo>
                  <a:pt x="0" y="4586181"/>
                </a:lnTo>
                <a:lnTo>
                  <a:pt x="3477159" y="4586181"/>
                </a:lnTo>
                <a:lnTo>
                  <a:pt x="3477159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grpSp>
        <p:nvGrpSpPr>
          <p:cNvPr id="18" name="Group 18"/>
          <p:cNvGrpSpPr/>
          <p:nvPr/>
        </p:nvGrpSpPr>
        <p:grpSpPr>
          <a:xfrm>
            <a:off x="15169228" y="-301732"/>
            <a:ext cx="3533862" cy="3381444"/>
            <a:chOff x="0" y="0"/>
            <a:chExt cx="4711816" cy="4508593"/>
          </a:xfrm>
        </p:grpSpPr>
        <p:sp>
          <p:nvSpPr>
            <p:cNvPr id="19" name="Freeform 19"/>
            <p:cNvSpPr/>
            <p:nvPr/>
          </p:nvSpPr>
          <p:spPr>
            <a:xfrm rot="5002884">
              <a:off x="148194" y="62100"/>
              <a:ext cx="1890659" cy="1982343"/>
            </a:xfrm>
            <a:custGeom>
              <a:avLst/>
              <a:gdLst/>
              <a:ahLst/>
              <a:cxnLst/>
              <a:rect l="l" t="t" r="r" b="b"/>
              <a:pathLst>
                <a:path w="1890659" h="1982343">
                  <a:moveTo>
                    <a:pt x="0" y="0"/>
                  </a:moveTo>
                  <a:lnTo>
                    <a:pt x="1890660" y="0"/>
                  </a:lnTo>
                  <a:lnTo>
                    <a:pt x="1890660" y="1982343"/>
                  </a:lnTo>
                  <a:lnTo>
                    <a:pt x="0" y="198234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20" name="Freeform 20"/>
            <p:cNvSpPr/>
            <p:nvPr/>
          </p:nvSpPr>
          <p:spPr>
            <a:xfrm rot="10739848">
              <a:off x="2803959" y="1115372"/>
              <a:ext cx="1890659" cy="1982343"/>
            </a:xfrm>
            <a:custGeom>
              <a:avLst/>
              <a:gdLst/>
              <a:ahLst/>
              <a:cxnLst/>
              <a:rect l="l" t="t" r="r" b="b"/>
              <a:pathLst>
                <a:path w="1890659" h="1982343">
                  <a:moveTo>
                    <a:pt x="0" y="0"/>
                  </a:moveTo>
                  <a:lnTo>
                    <a:pt x="1890660" y="0"/>
                  </a:lnTo>
                  <a:lnTo>
                    <a:pt x="1890660" y="1982342"/>
                  </a:lnTo>
                  <a:lnTo>
                    <a:pt x="0" y="198234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9"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21" name="Freeform 21"/>
            <p:cNvSpPr/>
            <p:nvPr/>
          </p:nvSpPr>
          <p:spPr>
            <a:xfrm rot="1377244">
              <a:off x="1241718" y="2236061"/>
              <a:ext cx="1890659" cy="1982343"/>
            </a:xfrm>
            <a:custGeom>
              <a:avLst/>
              <a:gdLst/>
              <a:ahLst/>
              <a:cxnLst/>
              <a:rect l="l" t="t" r="r" b="b"/>
              <a:pathLst>
                <a:path w="1890659" h="1982343">
                  <a:moveTo>
                    <a:pt x="0" y="0"/>
                  </a:moveTo>
                  <a:lnTo>
                    <a:pt x="1890659" y="0"/>
                  </a:lnTo>
                  <a:lnTo>
                    <a:pt x="1890659" y="1982343"/>
                  </a:lnTo>
                  <a:lnTo>
                    <a:pt x="0" y="198234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1">
                <a:extLst>
                  <a:ext uri="{96DAC541-7B7A-43D3-8B79-37D633B846F1}">
                    <asvg:svgBlip xmlns:asvg="http://schemas.microsoft.com/office/drawing/2016/SVG/main" r:embed="rId12"/>
                  </a:ext>
                </a:extLst>
              </a:blip>
              <a:stretch>
                <a:fillRect/>
              </a:stretch>
            </a:blipFill>
          </p:spPr>
        </p:sp>
      </p:grpSp>
      <p:sp>
        <p:nvSpPr>
          <p:cNvPr id="22" name="Freeform 22"/>
          <p:cNvSpPr/>
          <p:nvPr/>
        </p:nvSpPr>
        <p:spPr>
          <a:xfrm rot="-5130068">
            <a:off x="-1522480" y="6898471"/>
            <a:ext cx="4504411" cy="4584642"/>
          </a:xfrm>
          <a:custGeom>
            <a:avLst/>
            <a:gdLst/>
            <a:ahLst/>
            <a:cxnLst/>
            <a:rect l="l" t="t" r="r" b="b"/>
            <a:pathLst>
              <a:path w="4504411" h="4584642">
                <a:moveTo>
                  <a:pt x="0" y="0"/>
                </a:moveTo>
                <a:lnTo>
                  <a:pt x="4504411" y="0"/>
                </a:lnTo>
                <a:lnTo>
                  <a:pt x="4504411" y="4584642"/>
                </a:lnTo>
                <a:lnTo>
                  <a:pt x="0" y="4584642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</p:sp>
      <p:sp>
        <p:nvSpPr>
          <p:cNvPr id="23" name="TextBox 23"/>
          <p:cNvSpPr txBox="1"/>
          <p:nvPr/>
        </p:nvSpPr>
        <p:spPr>
          <a:xfrm>
            <a:off x="3191645" y="4352925"/>
            <a:ext cx="11904711" cy="13620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500"/>
              </a:lnSpc>
            </a:pPr>
            <a:r>
              <a:rPr lang="en-US" sz="7500">
                <a:solidFill>
                  <a:srgbClr val="000000"/>
                </a:solidFill>
                <a:latin typeface="Scripter"/>
                <a:ea typeface="Scripter"/>
                <a:cs typeface="Scripter"/>
                <a:sym typeface="Scripter"/>
              </a:rPr>
              <a:t>TERIMA KASIH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641</Words>
  <Application>Microsoft Office PowerPoint</Application>
  <PresentationFormat>Custom</PresentationFormat>
  <Paragraphs>92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5" baseType="lpstr">
      <vt:lpstr>Gagalin</vt:lpstr>
      <vt:lpstr>Arial</vt:lpstr>
      <vt:lpstr>Calibri</vt:lpstr>
      <vt:lpstr>Scripter</vt:lpstr>
      <vt:lpstr>Antic Bold</vt:lpstr>
      <vt:lpstr>Canva Sans Bold</vt:lpstr>
      <vt:lpstr>Canva Sans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Story Starters</dc:title>
  <cp:lastModifiedBy>Aip Sutisno</cp:lastModifiedBy>
  <cp:revision>2</cp:revision>
  <dcterms:created xsi:type="dcterms:W3CDTF">2006-08-16T00:00:00Z</dcterms:created>
  <dcterms:modified xsi:type="dcterms:W3CDTF">2024-09-18T03:48:50Z</dcterms:modified>
  <dc:identifier>DAGREK_icxE</dc:identifier>
</cp:coreProperties>
</file>